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diagrams/layout5.xml" ContentType="application/vnd.openxmlformats-officedocument.drawingml.diagramLayout+xml"/>
  <Override PartName="/ppt/diagrams/data6.xml" ContentType="application/vnd.openxmlformats-officedocument.drawingml.diagramData+xml"/>
  <Override PartName="/ppt/tags/tag34.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tags/tag32.xml" ContentType="application/vnd.openxmlformats-officedocument.presentationml.tags+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diagrams/quickStyle5.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handoutMasterIdLst>
    <p:handoutMasterId r:id="rId37"/>
  </p:handoutMasterIdLst>
  <p:sldIdLst>
    <p:sldId id="274" r:id="rId2"/>
    <p:sldId id="413" r:id="rId3"/>
    <p:sldId id="454" r:id="rId4"/>
    <p:sldId id="455" r:id="rId5"/>
    <p:sldId id="456" r:id="rId6"/>
    <p:sldId id="492" r:id="rId7"/>
    <p:sldId id="352" r:id="rId8"/>
    <p:sldId id="487" r:id="rId9"/>
    <p:sldId id="488" r:id="rId10"/>
    <p:sldId id="489" r:id="rId11"/>
    <p:sldId id="365" r:id="rId12"/>
    <p:sldId id="509" r:id="rId13"/>
    <p:sldId id="510" r:id="rId14"/>
    <p:sldId id="511" r:id="rId15"/>
    <p:sldId id="512" r:id="rId16"/>
    <p:sldId id="513" r:id="rId17"/>
    <p:sldId id="514" r:id="rId18"/>
    <p:sldId id="515" r:id="rId19"/>
    <p:sldId id="516" r:id="rId20"/>
    <p:sldId id="517" r:id="rId21"/>
    <p:sldId id="518" r:id="rId22"/>
    <p:sldId id="519" r:id="rId23"/>
    <p:sldId id="520" r:id="rId24"/>
    <p:sldId id="521" r:id="rId25"/>
    <p:sldId id="522" r:id="rId26"/>
    <p:sldId id="523" r:id="rId27"/>
    <p:sldId id="524" r:id="rId28"/>
    <p:sldId id="553" r:id="rId29"/>
    <p:sldId id="554" r:id="rId30"/>
    <p:sldId id="555" r:id="rId31"/>
    <p:sldId id="556" r:id="rId32"/>
    <p:sldId id="557" r:id="rId33"/>
    <p:sldId id="558" r:id="rId34"/>
    <p:sldId id="405" r:id="rId35"/>
  </p:sldIdLst>
  <p:sldSz cx="12192000" cy="6858000"/>
  <p:notesSz cx="9926638" cy="6797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501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959" autoAdjust="0"/>
    <p:restoredTop sz="55853" autoAdjust="0"/>
  </p:normalViewPr>
  <p:slideViewPr>
    <p:cSldViewPr snapToGrid="0">
      <p:cViewPr varScale="1">
        <p:scale>
          <a:sx n="45" d="100"/>
          <a:sy n="45" d="100"/>
        </p:scale>
        <p:origin x="-420" y="-96"/>
      </p:cViewPr>
      <p:guideLst>
        <p:guide orient="horz" pos="2160"/>
        <p:guide pos="3840"/>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59ADA2-CCDC-4B60-954D-3E26EF2C9F56}"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fr-FR"/>
        </a:p>
      </dgm:t>
    </dgm:pt>
    <dgm:pt modelId="{0D72648F-884F-4279-B5D7-BE709A545598}">
      <dgm:prSet phldrT="[Texte]" custT="1"/>
      <dgm:spPr/>
      <dgm:t>
        <a:bodyPr/>
        <a:lstStyle/>
        <a:p>
          <a:r>
            <a:rPr lang="fr-FR" sz="3600" b="0" dirty="0" smtClean="0">
              <a:latin typeface="Dosis" panose="02010503020202060003" pitchFamily="50" charset="0"/>
              <a:ea typeface="Yu Gothic Light" panose="020B0300000000000000" pitchFamily="34" charset="-128"/>
              <a:cs typeface="Estrangelo Edessa" panose="03080600000000000000" pitchFamily="66" charset="0"/>
            </a:rPr>
            <a:t>mise en œuvre d’un parcours de formation contractualisé</a:t>
          </a:r>
          <a:endParaRPr lang="fr-FR" sz="3600" b="0" dirty="0">
            <a:latin typeface="Dosis" panose="02010503020202060003" pitchFamily="50" charset="0"/>
            <a:ea typeface="Yu Gothic Light" panose="020B0300000000000000" pitchFamily="34" charset="-128"/>
            <a:cs typeface="Estrangelo Edessa" panose="03080600000000000000" pitchFamily="66" charset="0"/>
          </a:endParaRPr>
        </a:p>
      </dgm:t>
    </dgm:pt>
    <dgm:pt modelId="{AFA1C5BD-EB2C-4E81-84D2-AE49DB52C5F3}" type="parTrans" cxnId="{B7DB602F-88EA-442A-846F-65BD6C7E0AFD}">
      <dgm:prSet/>
      <dgm:spPr/>
      <dgm:t>
        <a:bodyPr/>
        <a:lstStyle/>
        <a:p>
          <a:endParaRPr lang="fr-FR"/>
        </a:p>
      </dgm:t>
    </dgm:pt>
    <dgm:pt modelId="{0BF12350-95C0-4297-B6E2-567FD9780B05}" type="sibTrans" cxnId="{B7DB602F-88EA-442A-846F-65BD6C7E0AFD}">
      <dgm:prSet/>
      <dgm:spPr/>
      <dgm:t>
        <a:bodyPr/>
        <a:lstStyle/>
        <a:p>
          <a:endParaRPr lang="fr-FR"/>
        </a:p>
      </dgm:t>
    </dgm:pt>
    <dgm:pt modelId="{B918BBF9-48E0-46FD-8F5A-DA4A58EBCEAA}" type="pres">
      <dgm:prSet presAssocID="{FA59ADA2-CCDC-4B60-954D-3E26EF2C9F56}" presName="Name0" presStyleCnt="0">
        <dgm:presLayoutVars>
          <dgm:chMax val="4"/>
          <dgm:resizeHandles val="exact"/>
        </dgm:presLayoutVars>
      </dgm:prSet>
      <dgm:spPr/>
      <dgm:t>
        <a:bodyPr/>
        <a:lstStyle/>
        <a:p>
          <a:endParaRPr lang="fr-FR"/>
        </a:p>
      </dgm:t>
    </dgm:pt>
    <dgm:pt modelId="{CA58474E-270E-4326-B6C5-F1E1FC5DE09E}" type="pres">
      <dgm:prSet presAssocID="{FA59ADA2-CCDC-4B60-954D-3E26EF2C9F56}" presName="ellipse" presStyleLbl="trBgShp" presStyleIdx="0" presStyleCnt="1" custScaleX="186796" custLinFactNeighborX="-1521" custLinFactNeighborY="-5177"/>
      <dgm:spPr/>
    </dgm:pt>
    <dgm:pt modelId="{FC37E7B1-4B0F-4B55-A28B-432F869F794E}" type="pres">
      <dgm:prSet presAssocID="{FA59ADA2-CCDC-4B60-954D-3E26EF2C9F56}" presName="arrow1" presStyleLbl="fgShp" presStyleIdx="0" presStyleCnt="1" custLinFactNeighborX="-19395" custLinFactNeighborY="-32227"/>
      <dgm:spPr/>
    </dgm:pt>
    <dgm:pt modelId="{94210992-0C8F-48F8-B589-0DE2440B3CD2}" type="pres">
      <dgm:prSet presAssocID="{FA59ADA2-CCDC-4B60-954D-3E26EF2C9F56}" presName="rectangle" presStyleLbl="revTx" presStyleIdx="0" presStyleCnt="1" custScaleX="215133" custScaleY="78649" custLinFactNeighborX="-5262" custLinFactNeighborY="-15626">
        <dgm:presLayoutVars>
          <dgm:bulletEnabled val="1"/>
        </dgm:presLayoutVars>
      </dgm:prSet>
      <dgm:spPr/>
      <dgm:t>
        <a:bodyPr/>
        <a:lstStyle/>
        <a:p>
          <a:endParaRPr lang="fr-FR"/>
        </a:p>
      </dgm:t>
    </dgm:pt>
    <dgm:pt modelId="{25AE85B2-477C-43C8-AB70-7CC708C57202}" type="pres">
      <dgm:prSet presAssocID="{FA59ADA2-CCDC-4B60-954D-3E26EF2C9F56}" presName="funnel" presStyleLbl="trAlignAcc1" presStyleIdx="0" presStyleCnt="1" custScaleX="176607" custScaleY="102764" custLinFactNeighborX="-12821" custLinFactNeighborY="-26645"/>
      <dgm:spPr/>
    </dgm:pt>
  </dgm:ptLst>
  <dgm:cxnLst>
    <dgm:cxn modelId="{B7DB602F-88EA-442A-846F-65BD6C7E0AFD}" srcId="{FA59ADA2-CCDC-4B60-954D-3E26EF2C9F56}" destId="{0D72648F-884F-4279-B5D7-BE709A545598}" srcOrd="0" destOrd="0" parTransId="{AFA1C5BD-EB2C-4E81-84D2-AE49DB52C5F3}" sibTransId="{0BF12350-95C0-4297-B6E2-567FD9780B05}"/>
    <dgm:cxn modelId="{6E8F07CA-C846-4E45-A14A-07BC5C1C3C00}" type="presOf" srcId="{0D72648F-884F-4279-B5D7-BE709A545598}" destId="{94210992-0C8F-48F8-B589-0DE2440B3CD2}" srcOrd="0" destOrd="0" presId="urn:microsoft.com/office/officeart/2005/8/layout/funnel1"/>
    <dgm:cxn modelId="{F0DDEEE8-2FDE-4A4E-B862-32628BBD4120}" type="presOf" srcId="{FA59ADA2-CCDC-4B60-954D-3E26EF2C9F56}" destId="{B918BBF9-48E0-46FD-8F5A-DA4A58EBCEAA}" srcOrd="0" destOrd="0" presId="urn:microsoft.com/office/officeart/2005/8/layout/funnel1"/>
    <dgm:cxn modelId="{AB9FCA40-EF85-4020-8123-73AABF9ED469}" type="presParOf" srcId="{B918BBF9-48E0-46FD-8F5A-DA4A58EBCEAA}" destId="{CA58474E-270E-4326-B6C5-F1E1FC5DE09E}" srcOrd="0" destOrd="0" presId="urn:microsoft.com/office/officeart/2005/8/layout/funnel1"/>
    <dgm:cxn modelId="{54AE74DE-8D61-483B-B936-84F4CDC3B65E}" type="presParOf" srcId="{B918BBF9-48E0-46FD-8F5A-DA4A58EBCEAA}" destId="{FC37E7B1-4B0F-4B55-A28B-432F869F794E}" srcOrd="1" destOrd="0" presId="urn:microsoft.com/office/officeart/2005/8/layout/funnel1"/>
    <dgm:cxn modelId="{98EB492F-7AFB-4045-9D85-37D4D0A2364F}" type="presParOf" srcId="{B918BBF9-48E0-46FD-8F5A-DA4A58EBCEAA}" destId="{94210992-0C8F-48F8-B589-0DE2440B3CD2}" srcOrd="2" destOrd="0" presId="urn:microsoft.com/office/officeart/2005/8/layout/funnel1"/>
    <dgm:cxn modelId="{61A276E8-6F77-4931-9E08-DA9923809618}" type="presParOf" srcId="{B918BBF9-48E0-46FD-8F5A-DA4A58EBCEAA}" destId="{25AE85B2-477C-43C8-AB70-7CC708C57202}" srcOrd="3" destOrd="0" presId="urn:microsoft.com/office/officeart/2005/8/layout/funne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59ADA2-CCDC-4B60-954D-3E26EF2C9F56}"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fr-FR"/>
        </a:p>
      </dgm:t>
    </dgm:pt>
    <dgm:pt modelId="{3AFDA721-29FE-4932-B497-40FD3EC4FF52}">
      <dgm:prSet phldrT="[Texte]" custT="1"/>
      <dgm:spPr/>
      <dgm:t>
        <a:bodyPr/>
        <a:lstStyle/>
        <a:p>
          <a:r>
            <a:rPr lang="fr-FR" sz="1800" dirty="0" smtClean="0">
              <a:latin typeface="Dosis" panose="02010503020202060003" pitchFamily="50" charset="0"/>
            </a:rPr>
            <a:t>Compétences attendues</a:t>
          </a:r>
          <a:endParaRPr lang="fr-FR" sz="1800" dirty="0">
            <a:latin typeface="Dosis" panose="02010503020202060003" pitchFamily="50" charset="0"/>
          </a:endParaRPr>
        </a:p>
      </dgm:t>
    </dgm:pt>
    <dgm:pt modelId="{C11574B4-A5D8-4C8C-89E7-5F0D38D8CB68}" type="parTrans" cxnId="{D053A713-F8CA-407D-9CE1-838FAACE9E4F}">
      <dgm:prSet/>
      <dgm:spPr/>
      <dgm:t>
        <a:bodyPr/>
        <a:lstStyle/>
        <a:p>
          <a:endParaRPr lang="fr-FR"/>
        </a:p>
      </dgm:t>
    </dgm:pt>
    <dgm:pt modelId="{290CBFE9-8B80-4DDF-B163-08771009DFFD}" type="sibTrans" cxnId="{D053A713-F8CA-407D-9CE1-838FAACE9E4F}">
      <dgm:prSet/>
      <dgm:spPr/>
      <dgm:t>
        <a:bodyPr/>
        <a:lstStyle/>
        <a:p>
          <a:endParaRPr lang="fr-FR"/>
        </a:p>
      </dgm:t>
    </dgm:pt>
    <dgm:pt modelId="{B1C6E0E2-0382-4B2E-9297-676D72E60537}">
      <dgm:prSet phldrT="[Texte]"/>
      <dgm:spPr/>
      <dgm:t>
        <a:bodyPr/>
        <a:lstStyle/>
        <a:p>
          <a:r>
            <a:rPr lang="fr-FR" dirty="0" smtClean="0"/>
            <a:t>Aide à la mise en œuvre de la convention de formation</a:t>
          </a:r>
          <a:endParaRPr lang="fr-FR" dirty="0"/>
        </a:p>
      </dgm:t>
    </dgm:pt>
    <dgm:pt modelId="{E9A6D785-B885-49CC-ACCF-471E52ED665C}" type="parTrans" cxnId="{E6A16251-9F94-47FF-8867-FD03028896E6}">
      <dgm:prSet/>
      <dgm:spPr/>
      <dgm:t>
        <a:bodyPr/>
        <a:lstStyle/>
        <a:p>
          <a:endParaRPr lang="fr-FR"/>
        </a:p>
      </dgm:t>
    </dgm:pt>
    <dgm:pt modelId="{D123B886-43A2-4AF2-AB11-DEDBAB41C412}" type="sibTrans" cxnId="{E6A16251-9F94-47FF-8867-FD03028896E6}">
      <dgm:prSet/>
      <dgm:spPr/>
      <dgm:t>
        <a:bodyPr/>
        <a:lstStyle/>
        <a:p>
          <a:endParaRPr lang="fr-FR"/>
        </a:p>
      </dgm:t>
    </dgm:pt>
    <dgm:pt modelId="{762F448E-6CD2-40C4-952C-423433FFFA62}">
      <dgm:prSet phldrT="[Texte]" custT="1"/>
      <dgm:spPr/>
      <dgm:t>
        <a:bodyPr/>
        <a:lstStyle/>
        <a:p>
          <a:r>
            <a:rPr lang="fr-FR" sz="2000" dirty="0" smtClean="0">
              <a:latin typeface="Dosis" panose="02010503020202060003" pitchFamily="50" charset="0"/>
            </a:rPr>
            <a:t>Savoirs, savoir faire, savoir être</a:t>
          </a:r>
          <a:endParaRPr lang="fr-FR" sz="2000" dirty="0">
            <a:latin typeface="Dosis" panose="02010503020202060003" pitchFamily="50" charset="0"/>
          </a:endParaRPr>
        </a:p>
      </dgm:t>
    </dgm:pt>
    <dgm:pt modelId="{2608AD0E-0E28-4F38-A979-3B6075CA783C}" type="parTrans" cxnId="{D1825F24-ACC0-4743-9263-87FC5E9EB5B7}">
      <dgm:prSet/>
      <dgm:spPr/>
      <dgm:t>
        <a:bodyPr/>
        <a:lstStyle/>
        <a:p>
          <a:endParaRPr lang="fr-FR"/>
        </a:p>
      </dgm:t>
    </dgm:pt>
    <dgm:pt modelId="{0F82B981-2BDD-4634-B4A7-5DBEF2C02B7E}" type="sibTrans" cxnId="{D1825F24-ACC0-4743-9263-87FC5E9EB5B7}">
      <dgm:prSet/>
      <dgm:spPr/>
      <dgm:t>
        <a:bodyPr/>
        <a:lstStyle/>
        <a:p>
          <a:endParaRPr lang="fr-FR"/>
        </a:p>
      </dgm:t>
    </dgm:pt>
    <dgm:pt modelId="{C4A328E9-E37E-40CA-9912-D906241AF389}">
      <dgm:prSet phldrT="[Texte]" custT="1"/>
      <dgm:spPr/>
      <dgm:t>
        <a:bodyPr/>
        <a:lstStyle/>
        <a:p>
          <a:r>
            <a:rPr lang="fr-FR" sz="1800" dirty="0" smtClean="0">
              <a:latin typeface="Dosis" panose="02010503020202060003" pitchFamily="50" charset="0"/>
            </a:rPr>
            <a:t>Parcours d’expériences</a:t>
          </a:r>
          <a:endParaRPr lang="fr-FR" sz="1800" dirty="0">
            <a:latin typeface="Dosis" panose="02010503020202060003" pitchFamily="50" charset="0"/>
          </a:endParaRPr>
        </a:p>
      </dgm:t>
    </dgm:pt>
    <dgm:pt modelId="{A8C720E0-D16A-46E9-B4FC-17AFF2AC320D}" type="parTrans" cxnId="{8EE27D13-94B1-4E5E-8DC2-5D4E10023A85}">
      <dgm:prSet/>
      <dgm:spPr/>
      <dgm:t>
        <a:bodyPr/>
        <a:lstStyle/>
        <a:p>
          <a:endParaRPr lang="fr-FR"/>
        </a:p>
      </dgm:t>
    </dgm:pt>
    <dgm:pt modelId="{03F56F9E-4728-449B-8C08-39700C8BFAFD}" type="sibTrans" cxnId="{8EE27D13-94B1-4E5E-8DC2-5D4E10023A85}">
      <dgm:prSet/>
      <dgm:spPr/>
      <dgm:t>
        <a:bodyPr/>
        <a:lstStyle/>
        <a:p>
          <a:endParaRPr lang="fr-FR"/>
        </a:p>
      </dgm:t>
    </dgm:pt>
    <dgm:pt modelId="{B918BBF9-48E0-46FD-8F5A-DA4A58EBCEAA}" type="pres">
      <dgm:prSet presAssocID="{FA59ADA2-CCDC-4B60-954D-3E26EF2C9F56}" presName="Name0" presStyleCnt="0">
        <dgm:presLayoutVars>
          <dgm:chMax val="4"/>
          <dgm:resizeHandles val="exact"/>
        </dgm:presLayoutVars>
      </dgm:prSet>
      <dgm:spPr/>
      <dgm:t>
        <a:bodyPr/>
        <a:lstStyle/>
        <a:p>
          <a:endParaRPr lang="fr-FR"/>
        </a:p>
      </dgm:t>
    </dgm:pt>
    <dgm:pt modelId="{CA58474E-270E-4326-B6C5-F1E1FC5DE09E}" type="pres">
      <dgm:prSet presAssocID="{FA59ADA2-CCDC-4B60-954D-3E26EF2C9F56}" presName="ellipse" presStyleLbl="trBgShp" presStyleIdx="0" presStyleCnt="1" custScaleX="186796"/>
      <dgm:spPr/>
    </dgm:pt>
    <dgm:pt modelId="{FC37E7B1-4B0F-4B55-A28B-432F869F794E}" type="pres">
      <dgm:prSet presAssocID="{FA59ADA2-CCDC-4B60-954D-3E26EF2C9F56}" presName="arrow1" presStyleLbl="fgShp" presStyleIdx="0" presStyleCnt="1" custLinFactNeighborX="0" custLinFactNeighborY="44959"/>
      <dgm:spPr/>
    </dgm:pt>
    <dgm:pt modelId="{94210992-0C8F-48F8-B589-0DE2440B3CD2}" type="pres">
      <dgm:prSet presAssocID="{FA59ADA2-CCDC-4B60-954D-3E26EF2C9F56}" presName="rectangle" presStyleLbl="revTx" presStyleIdx="0" presStyleCnt="1" custScaleX="239910">
        <dgm:presLayoutVars>
          <dgm:bulletEnabled val="1"/>
        </dgm:presLayoutVars>
      </dgm:prSet>
      <dgm:spPr/>
      <dgm:t>
        <a:bodyPr/>
        <a:lstStyle/>
        <a:p>
          <a:endParaRPr lang="fr-FR"/>
        </a:p>
      </dgm:t>
    </dgm:pt>
    <dgm:pt modelId="{BCB6CCDA-41C9-4E3A-A691-68A0392C7A99}" type="pres">
      <dgm:prSet presAssocID="{C4A328E9-E37E-40CA-9912-D906241AF389}" presName="item1" presStyleLbl="node1" presStyleIdx="0" presStyleCnt="3" custScaleX="157927">
        <dgm:presLayoutVars>
          <dgm:bulletEnabled val="1"/>
        </dgm:presLayoutVars>
      </dgm:prSet>
      <dgm:spPr/>
      <dgm:t>
        <a:bodyPr/>
        <a:lstStyle/>
        <a:p>
          <a:endParaRPr lang="fr-FR"/>
        </a:p>
      </dgm:t>
    </dgm:pt>
    <dgm:pt modelId="{6DA94C52-1142-49A9-A12D-414D7A0AE5AA}" type="pres">
      <dgm:prSet presAssocID="{762F448E-6CD2-40C4-952C-423433FFFA62}" presName="item2" presStyleLbl="node1" presStyleIdx="1" presStyleCnt="3" custScaleX="210411" custLinFactNeighborX="-54579" custLinFactNeighborY="-21762">
        <dgm:presLayoutVars>
          <dgm:bulletEnabled val="1"/>
        </dgm:presLayoutVars>
      </dgm:prSet>
      <dgm:spPr/>
      <dgm:t>
        <a:bodyPr/>
        <a:lstStyle/>
        <a:p>
          <a:endParaRPr lang="fr-FR"/>
        </a:p>
      </dgm:t>
    </dgm:pt>
    <dgm:pt modelId="{6D7DFFD1-000A-462A-A454-3C8E4D2E4F2B}" type="pres">
      <dgm:prSet presAssocID="{B1C6E0E2-0382-4B2E-9297-676D72E60537}" presName="item3" presStyleLbl="node1" presStyleIdx="2" presStyleCnt="3" custScaleX="215740" custLinFactNeighborX="77452" custLinFactNeighborY="15245">
        <dgm:presLayoutVars>
          <dgm:bulletEnabled val="1"/>
        </dgm:presLayoutVars>
      </dgm:prSet>
      <dgm:spPr/>
      <dgm:t>
        <a:bodyPr/>
        <a:lstStyle/>
        <a:p>
          <a:endParaRPr lang="fr-FR"/>
        </a:p>
      </dgm:t>
    </dgm:pt>
    <dgm:pt modelId="{25AE85B2-477C-43C8-AB70-7CC708C57202}" type="pres">
      <dgm:prSet presAssocID="{FA59ADA2-CCDC-4B60-954D-3E26EF2C9F56}" presName="funnel" presStyleLbl="trAlignAcc1" presStyleIdx="0" presStyleCnt="1" custScaleX="176607" custScaleY="107683" custLinFactNeighborX="-12821" custLinFactNeighborY="-26645"/>
      <dgm:spPr/>
    </dgm:pt>
  </dgm:ptLst>
  <dgm:cxnLst>
    <dgm:cxn modelId="{D1825F24-ACC0-4743-9263-87FC5E9EB5B7}" srcId="{FA59ADA2-CCDC-4B60-954D-3E26EF2C9F56}" destId="{762F448E-6CD2-40C4-952C-423433FFFA62}" srcOrd="2" destOrd="0" parTransId="{2608AD0E-0E28-4F38-A979-3B6075CA783C}" sibTransId="{0F82B981-2BDD-4634-B4A7-5DBEF2C02B7E}"/>
    <dgm:cxn modelId="{8EE27D13-94B1-4E5E-8DC2-5D4E10023A85}" srcId="{FA59ADA2-CCDC-4B60-954D-3E26EF2C9F56}" destId="{C4A328E9-E37E-40CA-9912-D906241AF389}" srcOrd="1" destOrd="0" parTransId="{A8C720E0-D16A-46E9-B4FC-17AFF2AC320D}" sibTransId="{03F56F9E-4728-449B-8C08-39700C8BFAFD}"/>
    <dgm:cxn modelId="{D053A713-F8CA-407D-9CE1-838FAACE9E4F}" srcId="{FA59ADA2-CCDC-4B60-954D-3E26EF2C9F56}" destId="{3AFDA721-29FE-4932-B497-40FD3EC4FF52}" srcOrd="0" destOrd="0" parTransId="{C11574B4-A5D8-4C8C-89E7-5F0D38D8CB68}" sibTransId="{290CBFE9-8B80-4DDF-B163-08771009DFFD}"/>
    <dgm:cxn modelId="{E6A16251-9F94-47FF-8867-FD03028896E6}" srcId="{FA59ADA2-CCDC-4B60-954D-3E26EF2C9F56}" destId="{B1C6E0E2-0382-4B2E-9297-676D72E60537}" srcOrd="3" destOrd="0" parTransId="{E9A6D785-B885-49CC-ACCF-471E52ED665C}" sibTransId="{D123B886-43A2-4AF2-AB11-DEDBAB41C412}"/>
    <dgm:cxn modelId="{1620B3C7-A9A6-4615-A733-AEEBA876F326}" type="presOf" srcId="{C4A328E9-E37E-40CA-9912-D906241AF389}" destId="{6DA94C52-1142-49A9-A12D-414D7A0AE5AA}" srcOrd="0" destOrd="0" presId="urn:microsoft.com/office/officeart/2005/8/layout/funnel1"/>
    <dgm:cxn modelId="{E82606EE-75E2-4A12-9851-F1F9D145B06B}" type="presOf" srcId="{3AFDA721-29FE-4932-B497-40FD3EC4FF52}" destId="{6D7DFFD1-000A-462A-A454-3C8E4D2E4F2B}" srcOrd="0" destOrd="0" presId="urn:microsoft.com/office/officeart/2005/8/layout/funnel1"/>
    <dgm:cxn modelId="{A72EE0BD-B699-4DEF-84FC-18E45EDE8139}" type="presOf" srcId="{762F448E-6CD2-40C4-952C-423433FFFA62}" destId="{BCB6CCDA-41C9-4E3A-A691-68A0392C7A99}" srcOrd="0" destOrd="0" presId="urn:microsoft.com/office/officeart/2005/8/layout/funnel1"/>
    <dgm:cxn modelId="{9083E973-CE14-4009-87A7-0E5A571F876E}" type="presOf" srcId="{B1C6E0E2-0382-4B2E-9297-676D72E60537}" destId="{94210992-0C8F-48F8-B589-0DE2440B3CD2}" srcOrd="0" destOrd="0" presId="urn:microsoft.com/office/officeart/2005/8/layout/funnel1"/>
    <dgm:cxn modelId="{EFE626A9-95EB-4556-9AE8-47E2B8521A57}" type="presOf" srcId="{FA59ADA2-CCDC-4B60-954D-3E26EF2C9F56}" destId="{B918BBF9-48E0-46FD-8F5A-DA4A58EBCEAA}" srcOrd="0" destOrd="0" presId="urn:microsoft.com/office/officeart/2005/8/layout/funnel1"/>
    <dgm:cxn modelId="{4E015A83-CEA3-49A6-870C-70990F67DFA5}" type="presParOf" srcId="{B918BBF9-48E0-46FD-8F5A-DA4A58EBCEAA}" destId="{CA58474E-270E-4326-B6C5-F1E1FC5DE09E}" srcOrd="0" destOrd="0" presId="urn:microsoft.com/office/officeart/2005/8/layout/funnel1"/>
    <dgm:cxn modelId="{FEF373A2-2BAF-49AE-ACF9-0AE6C60E4159}" type="presParOf" srcId="{B918BBF9-48E0-46FD-8F5A-DA4A58EBCEAA}" destId="{FC37E7B1-4B0F-4B55-A28B-432F869F794E}" srcOrd="1" destOrd="0" presId="urn:microsoft.com/office/officeart/2005/8/layout/funnel1"/>
    <dgm:cxn modelId="{B60C4643-2F38-41F2-87C2-E5C76EFBB14A}" type="presParOf" srcId="{B918BBF9-48E0-46FD-8F5A-DA4A58EBCEAA}" destId="{94210992-0C8F-48F8-B589-0DE2440B3CD2}" srcOrd="2" destOrd="0" presId="urn:microsoft.com/office/officeart/2005/8/layout/funnel1"/>
    <dgm:cxn modelId="{427D9C61-3765-4AB9-91AE-559FC76D52B7}" type="presParOf" srcId="{B918BBF9-48E0-46FD-8F5A-DA4A58EBCEAA}" destId="{BCB6CCDA-41C9-4E3A-A691-68A0392C7A99}" srcOrd="3" destOrd="0" presId="urn:microsoft.com/office/officeart/2005/8/layout/funnel1"/>
    <dgm:cxn modelId="{90DBFA9B-5D7F-4EEF-AD9A-035D4EB9B577}" type="presParOf" srcId="{B918BBF9-48E0-46FD-8F5A-DA4A58EBCEAA}" destId="{6DA94C52-1142-49A9-A12D-414D7A0AE5AA}" srcOrd="4" destOrd="0" presId="urn:microsoft.com/office/officeart/2005/8/layout/funnel1"/>
    <dgm:cxn modelId="{206973F5-E78F-4C04-98A4-233691DFBB8C}" type="presParOf" srcId="{B918BBF9-48E0-46FD-8F5A-DA4A58EBCEAA}" destId="{6D7DFFD1-000A-462A-A454-3C8E4D2E4F2B}" srcOrd="5" destOrd="0" presId="urn:microsoft.com/office/officeart/2005/8/layout/funnel1"/>
    <dgm:cxn modelId="{9603E2F0-440E-4687-A793-111B2E91CAC2}" type="presParOf" srcId="{B918BBF9-48E0-46FD-8F5A-DA4A58EBCEAA}" destId="{25AE85B2-477C-43C8-AB70-7CC708C57202}" srcOrd="6" destOrd="0" presId="urn:microsoft.com/office/officeart/2005/8/layout/funne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DB6BBB-5951-4E77-91E1-F89995EF128C}"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fr-FR"/>
        </a:p>
      </dgm:t>
    </dgm:pt>
    <dgm:pt modelId="{0FF014C3-340D-4930-82F2-E8FB04202CF7}">
      <dgm:prSet phldrT="[Texte]"/>
      <dgm:spPr/>
      <dgm:t>
        <a:bodyPr/>
        <a:lstStyle/>
        <a:p>
          <a:r>
            <a:rPr lang="fr-FR" dirty="0" smtClean="0">
              <a:latin typeface="Dosis" panose="02010503020202060003" pitchFamily="50" charset="0"/>
            </a:rPr>
            <a:t>CE QU’IL FAUT FAIRE</a:t>
          </a:r>
          <a:endParaRPr lang="fr-FR" dirty="0">
            <a:latin typeface="Dosis" panose="02010503020202060003" pitchFamily="50" charset="0"/>
          </a:endParaRPr>
        </a:p>
      </dgm:t>
    </dgm:pt>
    <dgm:pt modelId="{B86BCE63-93CB-41A0-BAC7-A2FBA8D6BF1D}" type="parTrans" cxnId="{EA1C910C-97A1-44C3-A25F-9806D0D1C6D9}">
      <dgm:prSet/>
      <dgm:spPr/>
      <dgm:t>
        <a:bodyPr/>
        <a:lstStyle/>
        <a:p>
          <a:endParaRPr lang="fr-FR">
            <a:latin typeface="Dosis" panose="02010503020202060003" pitchFamily="50" charset="0"/>
          </a:endParaRPr>
        </a:p>
      </dgm:t>
    </dgm:pt>
    <dgm:pt modelId="{89D270D9-1B94-4F70-AF3E-AE35B1765D1A}" type="sibTrans" cxnId="{EA1C910C-97A1-44C3-A25F-9806D0D1C6D9}">
      <dgm:prSet/>
      <dgm:spPr/>
      <dgm:t>
        <a:bodyPr/>
        <a:lstStyle/>
        <a:p>
          <a:endParaRPr lang="fr-FR">
            <a:latin typeface="Dosis" panose="02010503020202060003" pitchFamily="50" charset="0"/>
          </a:endParaRPr>
        </a:p>
      </dgm:t>
    </dgm:pt>
    <dgm:pt modelId="{9DA6E787-0D49-4C2F-BCE7-5B376D7A164E}">
      <dgm:prSet phldrT="[Texte]"/>
      <dgm:spPr/>
      <dgm:t>
        <a:bodyPr/>
        <a:lstStyle/>
        <a:p>
          <a:r>
            <a:rPr lang="fr-FR" dirty="0" smtClean="0">
              <a:latin typeface="Dosis" panose="02010503020202060003" pitchFamily="50" charset="0"/>
            </a:rPr>
            <a:t>CE QU’IL FAUT EVITER</a:t>
          </a:r>
          <a:endParaRPr lang="fr-FR" dirty="0">
            <a:latin typeface="Dosis" panose="02010503020202060003" pitchFamily="50" charset="0"/>
          </a:endParaRPr>
        </a:p>
      </dgm:t>
    </dgm:pt>
    <dgm:pt modelId="{7552D37C-5FD9-4FCA-8BC8-567B37734BAD}" type="parTrans" cxnId="{87E7F264-AEBF-409C-AD45-2EB78929B6FA}">
      <dgm:prSet/>
      <dgm:spPr/>
      <dgm:t>
        <a:bodyPr/>
        <a:lstStyle/>
        <a:p>
          <a:endParaRPr lang="fr-FR">
            <a:latin typeface="Dosis" panose="02010503020202060003" pitchFamily="50" charset="0"/>
          </a:endParaRPr>
        </a:p>
      </dgm:t>
    </dgm:pt>
    <dgm:pt modelId="{F47FD99D-B822-4403-AD60-423B7AEDD2EC}" type="sibTrans" cxnId="{87E7F264-AEBF-409C-AD45-2EB78929B6FA}">
      <dgm:prSet/>
      <dgm:spPr/>
      <dgm:t>
        <a:bodyPr/>
        <a:lstStyle/>
        <a:p>
          <a:endParaRPr lang="fr-FR">
            <a:latin typeface="Dosis" panose="02010503020202060003" pitchFamily="50" charset="0"/>
          </a:endParaRPr>
        </a:p>
      </dgm:t>
    </dgm:pt>
    <dgm:pt modelId="{D646D00B-7503-4AF9-AC33-C2AD102ABE1E}">
      <dgm:prSet phldrT="[Texte]"/>
      <dgm:spPr/>
      <dgm:t>
        <a:bodyPr/>
        <a:lstStyle/>
        <a:p>
          <a:r>
            <a:rPr lang="fr-FR" dirty="0" smtClean="0">
              <a:latin typeface="Dosis" panose="02010503020202060003" pitchFamily="50" charset="0"/>
            </a:rPr>
            <a:t>POINTS DE VIGILEANCE</a:t>
          </a:r>
          <a:endParaRPr lang="fr-FR" dirty="0">
            <a:latin typeface="Dosis" panose="02010503020202060003" pitchFamily="50" charset="0"/>
          </a:endParaRPr>
        </a:p>
      </dgm:t>
    </dgm:pt>
    <dgm:pt modelId="{03E84DDA-14CF-4434-B6CF-0B05EF741A04}" type="parTrans" cxnId="{9593B019-DA63-4720-818F-856D53A53122}">
      <dgm:prSet/>
      <dgm:spPr/>
      <dgm:t>
        <a:bodyPr/>
        <a:lstStyle/>
        <a:p>
          <a:endParaRPr lang="fr-FR">
            <a:latin typeface="Dosis" panose="02010503020202060003" pitchFamily="50" charset="0"/>
          </a:endParaRPr>
        </a:p>
      </dgm:t>
    </dgm:pt>
    <dgm:pt modelId="{22379CA4-9133-4BE3-85D1-0F15065AA484}" type="sibTrans" cxnId="{9593B019-DA63-4720-818F-856D53A53122}">
      <dgm:prSet/>
      <dgm:spPr/>
      <dgm:t>
        <a:bodyPr/>
        <a:lstStyle/>
        <a:p>
          <a:endParaRPr lang="fr-FR">
            <a:latin typeface="Dosis" panose="02010503020202060003" pitchFamily="50" charset="0"/>
          </a:endParaRPr>
        </a:p>
      </dgm:t>
    </dgm:pt>
    <dgm:pt modelId="{58D38490-E88D-4937-8C58-B4C2F04D269D}" type="pres">
      <dgm:prSet presAssocID="{D5DB6BBB-5951-4E77-91E1-F89995EF128C}" presName="outerComposite" presStyleCnt="0">
        <dgm:presLayoutVars>
          <dgm:chMax val="5"/>
          <dgm:dir/>
          <dgm:resizeHandles val="exact"/>
        </dgm:presLayoutVars>
      </dgm:prSet>
      <dgm:spPr/>
      <dgm:t>
        <a:bodyPr/>
        <a:lstStyle/>
        <a:p>
          <a:endParaRPr lang="fr-FR"/>
        </a:p>
      </dgm:t>
    </dgm:pt>
    <dgm:pt modelId="{EC344CA6-2F99-4AD8-9FBE-78D0457EAB91}" type="pres">
      <dgm:prSet presAssocID="{D5DB6BBB-5951-4E77-91E1-F89995EF128C}" presName="dummyMaxCanvas" presStyleCnt="0">
        <dgm:presLayoutVars/>
      </dgm:prSet>
      <dgm:spPr/>
    </dgm:pt>
    <dgm:pt modelId="{4A2ABE23-FF1C-4FF1-A0BA-8B606E27E5B6}" type="pres">
      <dgm:prSet presAssocID="{D5DB6BBB-5951-4E77-91E1-F89995EF128C}" presName="ThreeNodes_1" presStyleLbl="node1" presStyleIdx="0" presStyleCnt="3">
        <dgm:presLayoutVars>
          <dgm:bulletEnabled val="1"/>
        </dgm:presLayoutVars>
      </dgm:prSet>
      <dgm:spPr/>
      <dgm:t>
        <a:bodyPr/>
        <a:lstStyle/>
        <a:p>
          <a:endParaRPr lang="fr-FR"/>
        </a:p>
      </dgm:t>
    </dgm:pt>
    <dgm:pt modelId="{407E19FE-C03B-4FEA-95BD-E9863A886DD4}" type="pres">
      <dgm:prSet presAssocID="{D5DB6BBB-5951-4E77-91E1-F89995EF128C}" presName="ThreeNodes_2" presStyleLbl="node1" presStyleIdx="1" presStyleCnt="3">
        <dgm:presLayoutVars>
          <dgm:bulletEnabled val="1"/>
        </dgm:presLayoutVars>
      </dgm:prSet>
      <dgm:spPr/>
      <dgm:t>
        <a:bodyPr/>
        <a:lstStyle/>
        <a:p>
          <a:endParaRPr lang="fr-FR"/>
        </a:p>
      </dgm:t>
    </dgm:pt>
    <dgm:pt modelId="{68ECB0DD-DFA4-4B3B-A872-72B3CDEE0A66}" type="pres">
      <dgm:prSet presAssocID="{D5DB6BBB-5951-4E77-91E1-F89995EF128C}" presName="ThreeNodes_3" presStyleLbl="node1" presStyleIdx="2" presStyleCnt="3">
        <dgm:presLayoutVars>
          <dgm:bulletEnabled val="1"/>
        </dgm:presLayoutVars>
      </dgm:prSet>
      <dgm:spPr/>
      <dgm:t>
        <a:bodyPr/>
        <a:lstStyle/>
        <a:p>
          <a:endParaRPr lang="fr-FR"/>
        </a:p>
      </dgm:t>
    </dgm:pt>
    <dgm:pt modelId="{50ACB23C-8C7D-472E-B064-F1C879E24C5A}" type="pres">
      <dgm:prSet presAssocID="{D5DB6BBB-5951-4E77-91E1-F89995EF128C}" presName="ThreeConn_1-2" presStyleLbl="fgAccFollowNode1" presStyleIdx="0" presStyleCnt="2">
        <dgm:presLayoutVars>
          <dgm:bulletEnabled val="1"/>
        </dgm:presLayoutVars>
      </dgm:prSet>
      <dgm:spPr/>
      <dgm:t>
        <a:bodyPr/>
        <a:lstStyle/>
        <a:p>
          <a:endParaRPr lang="fr-FR"/>
        </a:p>
      </dgm:t>
    </dgm:pt>
    <dgm:pt modelId="{3E6DA0EB-038F-4BDA-B35E-29CD8BA0521F}" type="pres">
      <dgm:prSet presAssocID="{D5DB6BBB-5951-4E77-91E1-F89995EF128C}" presName="ThreeConn_2-3" presStyleLbl="fgAccFollowNode1" presStyleIdx="1" presStyleCnt="2">
        <dgm:presLayoutVars>
          <dgm:bulletEnabled val="1"/>
        </dgm:presLayoutVars>
      </dgm:prSet>
      <dgm:spPr/>
      <dgm:t>
        <a:bodyPr/>
        <a:lstStyle/>
        <a:p>
          <a:endParaRPr lang="fr-FR"/>
        </a:p>
      </dgm:t>
    </dgm:pt>
    <dgm:pt modelId="{D4866811-46A6-4B37-BABE-655D3FFB8261}" type="pres">
      <dgm:prSet presAssocID="{D5DB6BBB-5951-4E77-91E1-F89995EF128C}" presName="ThreeNodes_1_text" presStyleLbl="node1" presStyleIdx="2" presStyleCnt="3">
        <dgm:presLayoutVars>
          <dgm:bulletEnabled val="1"/>
        </dgm:presLayoutVars>
      </dgm:prSet>
      <dgm:spPr/>
      <dgm:t>
        <a:bodyPr/>
        <a:lstStyle/>
        <a:p>
          <a:endParaRPr lang="fr-FR"/>
        </a:p>
      </dgm:t>
    </dgm:pt>
    <dgm:pt modelId="{DDF4F0DA-4F54-4F8F-9DB9-9901FCDF7C70}" type="pres">
      <dgm:prSet presAssocID="{D5DB6BBB-5951-4E77-91E1-F89995EF128C}" presName="ThreeNodes_2_text" presStyleLbl="node1" presStyleIdx="2" presStyleCnt="3">
        <dgm:presLayoutVars>
          <dgm:bulletEnabled val="1"/>
        </dgm:presLayoutVars>
      </dgm:prSet>
      <dgm:spPr/>
      <dgm:t>
        <a:bodyPr/>
        <a:lstStyle/>
        <a:p>
          <a:endParaRPr lang="fr-FR"/>
        </a:p>
      </dgm:t>
    </dgm:pt>
    <dgm:pt modelId="{56E27AD8-10D9-4E8F-9097-49D36A3FFD29}" type="pres">
      <dgm:prSet presAssocID="{D5DB6BBB-5951-4E77-91E1-F89995EF128C}" presName="ThreeNodes_3_text" presStyleLbl="node1" presStyleIdx="2" presStyleCnt="3">
        <dgm:presLayoutVars>
          <dgm:bulletEnabled val="1"/>
        </dgm:presLayoutVars>
      </dgm:prSet>
      <dgm:spPr/>
      <dgm:t>
        <a:bodyPr/>
        <a:lstStyle/>
        <a:p>
          <a:endParaRPr lang="fr-FR"/>
        </a:p>
      </dgm:t>
    </dgm:pt>
  </dgm:ptLst>
  <dgm:cxnLst>
    <dgm:cxn modelId="{B3E97019-1434-43D7-A3EB-B27188AD9E4C}" type="presOf" srcId="{9DA6E787-0D49-4C2F-BCE7-5B376D7A164E}" destId="{407E19FE-C03B-4FEA-95BD-E9863A886DD4}" srcOrd="0" destOrd="0" presId="urn:microsoft.com/office/officeart/2005/8/layout/vProcess5"/>
    <dgm:cxn modelId="{5D15E865-0B7E-449B-885B-215D12EB49A7}" type="presOf" srcId="{9DA6E787-0D49-4C2F-BCE7-5B376D7A164E}" destId="{DDF4F0DA-4F54-4F8F-9DB9-9901FCDF7C70}" srcOrd="1" destOrd="0" presId="urn:microsoft.com/office/officeart/2005/8/layout/vProcess5"/>
    <dgm:cxn modelId="{EA1C910C-97A1-44C3-A25F-9806D0D1C6D9}" srcId="{D5DB6BBB-5951-4E77-91E1-F89995EF128C}" destId="{0FF014C3-340D-4930-82F2-E8FB04202CF7}" srcOrd="0" destOrd="0" parTransId="{B86BCE63-93CB-41A0-BAC7-A2FBA8D6BF1D}" sibTransId="{89D270D9-1B94-4F70-AF3E-AE35B1765D1A}"/>
    <dgm:cxn modelId="{481C4B30-9505-41BD-A9AF-96E00A7DFEAE}" type="presOf" srcId="{D646D00B-7503-4AF9-AC33-C2AD102ABE1E}" destId="{68ECB0DD-DFA4-4B3B-A872-72B3CDEE0A66}" srcOrd="0" destOrd="0" presId="urn:microsoft.com/office/officeart/2005/8/layout/vProcess5"/>
    <dgm:cxn modelId="{6CD18B54-3352-4B8D-8BC8-4F2CA1157DDC}" type="presOf" srcId="{0FF014C3-340D-4930-82F2-E8FB04202CF7}" destId="{4A2ABE23-FF1C-4FF1-A0BA-8B606E27E5B6}" srcOrd="0" destOrd="0" presId="urn:microsoft.com/office/officeart/2005/8/layout/vProcess5"/>
    <dgm:cxn modelId="{84C5B0AB-A883-4EA2-A56A-A9D8D687EAD9}" type="presOf" srcId="{F47FD99D-B822-4403-AD60-423B7AEDD2EC}" destId="{3E6DA0EB-038F-4BDA-B35E-29CD8BA0521F}" srcOrd="0" destOrd="0" presId="urn:microsoft.com/office/officeart/2005/8/layout/vProcess5"/>
    <dgm:cxn modelId="{9D6A618A-00C3-409B-9BB0-4407248387F1}" type="presOf" srcId="{89D270D9-1B94-4F70-AF3E-AE35B1765D1A}" destId="{50ACB23C-8C7D-472E-B064-F1C879E24C5A}" srcOrd="0" destOrd="0" presId="urn:microsoft.com/office/officeart/2005/8/layout/vProcess5"/>
    <dgm:cxn modelId="{9593B019-DA63-4720-818F-856D53A53122}" srcId="{D5DB6BBB-5951-4E77-91E1-F89995EF128C}" destId="{D646D00B-7503-4AF9-AC33-C2AD102ABE1E}" srcOrd="2" destOrd="0" parTransId="{03E84DDA-14CF-4434-B6CF-0B05EF741A04}" sibTransId="{22379CA4-9133-4BE3-85D1-0F15065AA484}"/>
    <dgm:cxn modelId="{93BCEF1C-0F17-43F1-B40F-C8F10C95F72C}" type="presOf" srcId="{D646D00B-7503-4AF9-AC33-C2AD102ABE1E}" destId="{56E27AD8-10D9-4E8F-9097-49D36A3FFD29}" srcOrd="1" destOrd="0" presId="urn:microsoft.com/office/officeart/2005/8/layout/vProcess5"/>
    <dgm:cxn modelId="{B805BC01-2049-42B9-B708-DA67F8140302}" type="presOf" srcId="{0FF014C3-340D-4930-82F2-E8FB04202CF7}" destId="{D4866811-46A6-4B37-BABE-655D3FFB8261}" srcOrd="1" destOrd="0" presId="urn:microsoft.com/office/officeart/2005/8/layout/vProcess5"/>
    <dgm:cxn modelId="{E1B17295-7DFB-4177-9855-E65A00F6DB60}" type="presOf" srcId="{D5DB6BBB-5951-4E77-91E1-F89995EF128C}" destId="{58D38490-E88D-4937-8C58-B4C2F04D269D}" srcOrd="0" destOrd="0" presId="urn:microsoft.com/office/officeart/2005/8/layout/vProcess5"/>
    <dgm:cxn modelId="{87E7F264-AEBF-409C-AD45-2EB78929B6FA}" srcId="{D5DB6BBB-5951-4E77-91E1-F89995EF128C}" destId="{9DA6E787-0D49-4C2F-BCE7-5B376D7A164E}" srcOrd="1" destOrd="0" parTransId="{7552D37C-5FD9-4FCA-8BC8-567B37734BAD}" sibTransId="{F47FD99D-B822-4403-AD60-423B7AEDD2EC}"/>
    <dgm:cxn modelId="{B04E304B-4188-47A5-ADFF-078D3CA12B4C}" type="presParOf" srcId="{58D38490-E88D-4937-8C58-B4C2F04D269D}" destId="{EC344CA6-2F99-4AD8-9FBE-78D0457EAB91}" srcOrd="0" destOrd="0" presId="urn:microsoft.com/office/officeart/2005/8/layout/vProcess5"/>
    <dgm:cxn modelId="{1E8E8BA4-EB90-4C94-A9B2-EA0A1CDFB5FB}" type="presParOf" srcId="{58D38490-E88D-4937-8C58-B4C2F04D269D}" destId="{4A2ABE23-FF1C-4FF1-A0BA-8B606E27E5B6}" srcOrd="1" destOrd="0" presId="urn:microsoft.com/office/officeart/2005/8/layout/vProcess5"/>
    <dgm:cxn modelId="{D8A7C937-47E2-46DC-ACED-6C6DE42BAF6E}" type="presParOf" srcId="{58D38490-E88D-4937-8C58-B4C2F04D269D}" destId="{407E19FE-C03B-4FEA-95BD-E9863A886DD4}" srcOrd="2" destOrd="0" presId="urn:microsoft.com/office/officeart/2005/8/layout/vProcess5"/>
    <dgm:cxn modelId="{51D7C657-81A8-4066-98AB-C3218A6A2859}" type="presParOf" srcId="{58D38490-E88D-4937-8C58-B4C2F04D269D}" destId="{68ECB0DD-DFA4-4B3B-A872-72B3CDEE0A66}" srcOrd="3" destOrd="0" presId="urn:microsoft.com/office/officeart/2005/8/layout/vProcess5"/>
    <dgm:cxn modelId="{1343A03C-7C44-4809-B3FB-D74780460CDE}" type="presParOf" srcId="{58D38490-E88D-4937-8C58-B4C2F04D269D}" destId="{50ACB23C-8C7D-472E-B064-F1C879E24C5A}" srcOrd="4" destOrd="0" presId="urn:microsoft.com/office/officeart/2005/8/layout/vProcess5"/>
    <dgm:cxn modelId="{0EE41402-4FAA-44F0-91D0-4DA020071138}" type="presParOf" srcId="{58D38490-E88D-4937-8C58-B4C2F04D269D}" destId="{3E6DA0EB-038F-4BDA-B35E-29CD8BA0521F}" srcOrd="5" destOrd="0" presId="urn:microsoft.com/office/officeart/2005/8/layout/vProcess5"/>
    <dgm:cxn modelId="{BC11187D-B2C9-4374-A21E-5EE381BB0773}" type="presParOf" srcId="{58D38490-E88D-4937-8C58-B4C2F04D269D}" destId="{D4866811-46A6-4B37-BABE-655D3FFB8261}" srcOrd="6" destOrd="0" presId="urn:microsoft.com/office/officeart/2005/8/layout/vProcess5"/>
    <dgm:cxn modelId="{B3C7F0D5-5BFF-4267-A32E-8D49567FC2FC}" type="presParOf" srcId="{58D38490-E88D-4937-8C58-B4C2F04D269D}" destId="{DDF4F0DA-4F54-4F8F-9DB9-9901FCDF7C70}" srcOrd="7" destOrd="0" presId="urn:microsoft.com/office/officeart/2005/8/layout/vProcess5"/>
    <dgm:cxn modelId="{1A0619E6-FFBB-4199-A93F-D0EC9F357F06}" type="presParOf" srcId="{58D38490-E88D-4937-8C58-B4C2F04D269D}" destId="{56E27AD8-10D9-4E8F-9097-49D36A3FFD29}"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DB6BBB-5951-4E77-91E1-F89995EF128C}"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fr-FR"/>
        </a:p>
      </dgm:t>
    </dgm:pt>
    <dgm:pt modelId="{0FF014C3-340D-4930-82F2-E8FB04202CF7}">
      <dgm:prSet phldrT="[Texte]"/>
      <dgm:spPr/>
      <dgm:t>
        <a:bodyPr/>
        <a:lstStyle/>
        <a:p>
          <a:r>
            <a:rPr lang="fr-FR" dirty="0" smtClean="0">
              <a:latin typeface="Dosis" panose="02010503020202060003" pitchFamily="50" charset="0"/>
            </a:rPr>
            <a:t>CE QU’IL FAUT FAIRE</a:t>
          </a:r>
        </a:p>
        <a:p>
          <a:pPr algn="ctr"/>
          <a:endParaRPr lang="fr-FR" dirty="0">
            <a:latin typeface="Dosis" panose="02010503020202060003" pitchFamily="50" charset="0"/>
          </a:endParaRPr>
        </a:p>
      </dgm:t>
    </dgm:pt>
    <dgm:pt modelId="{B86BCE63-93CB-41A0-BAC7-A2FBA8D6BF1D}" type="parTrans" cxnId="{EA1C910C-97A1-44C3-A25F-9806D0D1C6D9}">
      <dgm:prSet/>
      <dgm:spPr/>
      <dgm:t>
        <a:bodyPr/>
        <a:lstStyle/>
        <a:p>
          <a:endParaRPr lang="fr-FR">
            <a:latin typeface="Dosis" panose="02010503020202060003" pitchFamily="50" charset="0"/>
          </a:endParaRPr>
        </a:p>
      </dgm:t>
    </dgm:pt>
    <dgm:pt modelId="{89D270D9-1B94-4F70-AF3E-AE35B1765D1A}" type="sibTrans" cxnId="{EA1C910C-97A1-44C3-A25F-9806D0D1C6D9}">
      <dgm:prSet/>
      <dgm:spPr/>
      <dgm:t>
        <a:bodyPr/>
        <a:lstStyle/>
        <a:p>
          <a:endParaRPr lang="fr-FR">
            <a:latin typeface="Dosis" panose="02010503020202060003" pitchFamily="50" charset="0"/>
          </a:endParaRPr>
        </a:p>
      </dgm:t>
    </dgm:pt>
    <dgm:pt modelId="{9DA6E787-0D49-4C2F-BCE7-5B376D7A164E}">
      <dgm:prSet phldrT="[Texte]"/>
      <dgm:spPr/>
      <dgm:t>
        <a:bodyPr/>
        <a:lstStyle/>
        <a:p>
          <a:r>
            <a:rPr lang="fr-FR" dirty="0" smtClean="0">
              <a:latin typeface="Dosis" panose="02010503020202060003" pitchFamily="50" charset="0"/>
            </a:rPr>
            <a:t>CE QU’IL FAUT EVITER</a:t>
          </a:r>
        </a:p>
        <a:p>
          <a:pPr algn="ctr"/>
          <a:endParaRPr lang="fr-FR" dirty="0">
            <a:latin typeface="Dosis" panose="02010503020202060003" pitchFamily="50" charset="0"/>
          </a:endParaRPr>
        </a:p>
      </dgm:t>
    </dgm:pt>
    <dgm:pt modelId="{7552D37C-5FD9-4FCA-8BC8-567B37734BAD}" type="parTrans" cxnId="{87E7F264-AEBF-409C-AD45-2EB78929B6FA}">
      <dgm:prSet/>
      <dgm:spPr/>
      <dgm:t>
        <a:bodyPr/>
        <a:lstStyle/>
        <a:p>
          <a:endParaRPr lang="fr-FR">
            <a:latin typeface="Dosis" panose="02010503020202060003" pitchFamily="50" charset="0"/>
          </a:endParaRPr>
        </a:p>
      </dgm:t>
    </dgm:pt>
    <dgm:pt modelId="{F47FD99D-B822-4403-AD60-423B7AEDD2EC}" type="sibTrans" cxnId="{87E7F264-AEBF-409C-AD45-2EB78929B6FA}">
      <dgm:prSet/>
      <dgm:spPr/>
      <dgm:t>
        <a:bodyPr/>
        <a:lstStyle/>
        <a:p>
          <a:endParaRPr lang="fr-FR">
            <a:latin typeface="Dosis" panose="02010503020202060003" pitchFamily="50" charset="0"/>
          </a:endParaRPr>
        </a:p>
      </dgm:t>
    </dgm:pt>
    <dgm:pt modelId="{D646D00B-7503-4AF9-AC33-C2AD102ABE1E}">
      <dgm:prSet phldrT="[Texte]"/>
      <dgm:spPr/>
      <dgm:t>
        <a:bodyPr/>
        <a:lstStyle/>
        <a:p>
          <a:r>
            <a:rPr lang="fr-FR" dirty="0" smtClean="0">
              <a:latin typeface="Dosis" panose="02010503020202060003" pitchFamily="50" charset="0"/>
            </a:rPr>
            <a:t>POINTS DE VIGILEANCE</a:t>
          </a:r>
        </a:p>
        <a:p>
          <a:pPr algn="ctr"/>
          <a:endParaRPr lang="fr-FR" dirty="0">
            <a:latin typeface="Dosis" panose="02010503020202060003" pitchFamily="50" charset="0"/>
          </a:endParaRPr>
        </a:p>
      </dgm:t>
    </dgm:pt>
    <dgm:pt modelId="{03E84DDA-14CF-4434-B6CF-0B05EF741A04}" type="parTrans" cxnId="{9593B019-DA63-4720-818F-856D53A53122}">
      <dgm:prSet/>
      <dgm:spPr/>
      <dgm:t>
        <a:bodyPr/>
        <a:lstStyle/>
        <a:p>
          <a:endParaRPr lang="fr-FR">
            <a:latin typeface="Dosis" panose="02010503020202060003" pitchFamily="50" charset="0"/>
          </a:endParaRPr>
        </a:p>
      </dgm:t>
    </dgm:pt>
    <dgm:pt modelId="{22379CA4-9133-4BE3-85D1-0F15065AA484}" type="sibTrans" cxnId="{9593B019-DA63-4720-818F-856D53A53122}">
      <dgm:prSet/>
      <dgm:spPr/>
      <dgm:t>
        <a:bodyPr/>
        <a:lstStyle/>
        <a:p>
          <a:endParaRPr lang="fr-FR">
            <a:latin typeface="Dosis" panose="02010503020202060003" pitchFamily="50" charset="0"/>
          </a:endParaRPr>
        </a:p>
      </dgm:t>
    </dgm:pt>
    <dgm:pt modelId="{58D38490-E88D-4937-8C58-B4C2F04D269D}" type="pres">
      <dgm:prSet presAssocID="{D5DB6BBB-5951-4E77-91E1-F89995EF128C}" presName="outerComposite" presStyleCnt="0">
        <dgm:presLayoutVars>
          <dgm:chMax val="5"/>
          <dgm:dir/>
          <dgm:resizeHandles val="exact"/>
        </dgm:presLayoutVars>
      </dgm:prSet>
      <dgm:spPr/>
      <dgm:t>
        <a:bodyPr/>
        <a:lstStyle/>
        <a:p>
          <a:endParaRPr lang="fr-FR"/>
        </a:p>
      </dgm:t>
    </dgm:pt>
    <dgm:pt modelId="{EC344CA6-2F99-4AD8-9FBE-78D0457EAB91}" type="pres">
      <dgm:prSet presAssocID="{D5DB6BBB-5951-4E77-91E1-F89995EF128C}" presName="dummyMaxCanvas" presStyleCnt="0">
        <dgm:presLayoutVars/>
      </dgm:prSet>
      <dgm:spPr/>
    </dgm:pt>
    <dgm:pt modelId="{4A2ABE23-FF1C-4FF1-A0BA-8B606E27E5B6}" type="pres">
      <dgm:prSet presAssocID="{D5DB6BBB-5951-4E77-91E1-F89995EF128C}" presName="ThreeNodes_1" presStyleLbl="node1" presStyleIdx="0" presStyleCnt="3" custScaleX="21630" custLinFactNeighborX="-44012" custLinFactNeighborY="2386">
        <dgm:presLayoutVars>
          <dgm:bulletEnabled val="1"/>
        </dgm:presLayoutVars>
      </dgm:prSet>
      <dgm:spPr/>
      <dgm:t>
        <a:bodyPr/>
        <a:lstStyle/>
        <a:p>
          <a:endParaRPr lang="fr-FR"/>
        </a:p>
      </dgm:t>
    </dgm:pt>
    <dgm:pt modelId="{407E19FE-C03B-4FEA-95BD-E9863A886DD4}" type="pres">
      <dgm:prSet presAssocID="{D5DB6BBB-5951-4E77-91E1-F89995EF128C}" presName="ThreeNodes_2" presStyleLbl="node1" presStyleIdx="1" presStyleCnt="3" custScaleX="23426" custLinFactY="-12291" custLinFactNeighborX="1834" custLinFactNeighborY="-100000">
        <dgm:presLayoutVars>
          <dgm:bulletEnabled val="1"/>
        </dgm:presLayoutVars>
      </dgm:prSet>
      <dgm:spPr/>
      <dgm:t>
        <a:bodyPr/>
        <a:lstStyle/>
        <a:p>
          <a:endParaRPr lang="fr-FR"/>
        </a:p>
      </dgm:t>
    </dgm:pt>
    <dgm:pt modelId="{68ECB0DD-DFA4-4B3B-A872-72B3CDEE0A66}" type="pres">
      <dgm:prSet presAssocID="{D5DB6BBB-5951-4E77-91E1-F89995EF128C}" presName="ThreeNodes_3" presStyleLbl="node1" presStyleIdx="2" presStyleCnt="3" custScaleX="23744" custLinFactY="-100000" custLinFactNeighborX="41462" custLinFactNeighborY="-127937">
        <dgm:presLayoutVars>
          <dgm:bulletEnabled val="1"/>
        </dgm:presLayoutVars>
      </dgm:prSet>
      <dgm:spPr/>
      <dgm:t>
        <a:bodyPr/>
        <a:lstStyle/>
        <a:p>
          <a:endParaRPr lang="fr-FR"/>
        </a:p>
      </dgm:t>
    </dgm:pt>
    <dgm:pt modelId="{50ACB23C-8C7D-472E-B064-F1C879E24C5A}" type="pres">
      <dgm:prSet presAssocID="{D5DB6BBB-5951-4E77-91E1-F89995EF128C}" presName="ThreeConn_1-2" presStyleLbl="fgAccFollowNode1" presStyleIdx="0" presStyleCnt="2" custAng="16200000" custLinFactX="-300000" custLinFactNeighborX="-369636" custLinFactNeighborY="-73996">
        <dgm:presLayoutVars>
          <dgm:bulletEnabled val="1"/>
        </dgm:presLayoutVars>
      </dgm:prSet>
      <dgm:spPr/>
      <dgm:t>
        <a:bodyPr/>
        <a:lstStyle/>
        <a:p>
          <a:endParaRPr lang="fr-FR"/>
        </a:p>
      </dgm:t>
    </dgm:pt>
    <dgm:pt modelId="{3E6DA0EB-038F-4BDA-B35E-29CD8BA0521F}" type="pres">
      <dgm:prSet presAssocID="{D5DB6BBB-5951-4E77-91E1-F89995EF128C}" presName="ThreeConn_2-3" presStyleLbl="fgAccFollowNode1" presStyleIdx="1" presStyleCnt="2" custAng="16200000" custLinFactX="-100000" custLinFactY="-100000" custLinFactNeighborX="-134961" custLinFactNeighborY="-139486">
        <dgm:presLayoutVars>
          <dgm:bulletEnabled val="1"/>
        </dgm:presLayoutVars>
      </dgm:prSet>
      <dgm:spPr/>
      <dgm:t>
        <a:bodyPr/>
        <a:lstStyle/>
        <a:p>
          <a:endParaRPr lang="fr-FR"/>
        </a:p>
      </dgm:t>
    </dgm:pt>
    <dgm:pt modelId="{D4866811-46A6-4B37-BABE-655D3FFB8261}" type="pres">
      <dgm:prSet presAssocID="{D5DB6BBB-5951-4E77-91E1-F89995EF128C}" presName="ThreeNodes_1_text" presStyleLbl="node1" presStyleIdx="2" presStyleCnt="3">
        <dgm:presLayoutVars>
          <dgm:bulletEnabled val="1"/>
        </dgm:presLayoutVars>
      </dgm:prSet>
      <dgm:spPr/>
      <dgm:t>
        <a:bodyPr/>
        <a:lstStyle/>
        <a:p>
          <a:endParaRPr lang="fr-FR"/>
        </a:p>
      </dgm:t>
    </dgm:pt>
    <dgm:pt modelId="{DDF4F0DA-4F54-4F8F-9DB9-9901FCDF7C70}" type="pres">
      <dgm:prSet presAssocID="{D5DB6BBB-5951-4E77-91E1-F89995EF128C}" presName="ThreeNodes_2_text" presStyleLbl="node1" presStyleIdx="2" presStyleCnt="3">
        <dgm:presLayoutVars>
          <dgm:bulletEnabled val="1"/>
        </dgm:presLayoutVars>
      </dgm:prSet>
      <dgm:spPr/>
      <dgm:t>
        <a:bodyPr/>
        <a:lstStyle/>
        <a:p>
          <a:endParaRPr lang="fr-FR"/>
        </a:p>
      </dgm:t>
    </dgm:pt>
    <dgm:pt modelId="{56E27AD8-10D9-4E8F-9097-49D36A3FFD29}" type="pres">
      <dgm:prSet presAssocID="{D5DB6BBB-5951-4E77-91E1-F89995EF128C}" presName="ThreeNodes_3_text" presStyleLbl="node1" presStyleIdx="2" presStyleCnt="3">
        <dgm:presLayoutVars>
          <dgm:bulletEnabled val="1"/>
        </dgm:presLayoutVars>
      </dgm:prSet>
      <dgm:spPr/>
      <dgm:t>
        <a:bodyPr/>
        <a:lstStyle/>
        <a:p>
          <a:endParaRPr lang="fr-FR"/>
        </a:p>
      </dgm:t>
    </dgm:pt>
  </dgm:ptLst>
  <dgm:cxnLst>
    <dgm:cxn modelId="{EA1C910C-97A1-44C3-A25F-9806D0D1C6D9}" srcId="{D5DB6BBB-5951-4E77-91E1-F89995EF128C}" destId="{0FF014C3-340D-4930-82F2-E8FB04202CF7}" srcOrd="0" destOrd="0" parTransId="{B86BCE63-93CB-41A0-BAC7-A2FBA8D6BF1D}" sibTransId="{89D270D9-1B94-4F70-AF3E-AE35B1765D1A}"/>
    <dgm:cxn modelId="{ED0EE0A5-137E-4EF6-85A5-A50BC8A543AB}" type="presOf" srcId="{9DA6E787-0D49-4C2F-BCE7-5B376D7A164E}" destId="{DDF4F0DA-4F54-4F8F-9DB9-9901FCDF7C70}" srcOrd="1" destOrd="0" presId="urn:microsoft.com/office/officeart/2005/8/layout/vProcess5"/>
    <dgm:cxn modelId="{37E8DDA7-E31A-43CE-A452-11E6636B2644}" type="presOf" srcId="{D646D00B-7503-4AF9-AC33-C2AD102ABE1E}" destId="{56E27AD8-10D9-4E8F-9097-49D36A3FFD29}" srcOrd="1" destOrd="0" presId="urn:microsoft.com/office/officeart/2005/8/layout/vProcess5"/>
    <dgm:cxn modelId="{9593B019-DA63-4720-818F-856D53A53122}" srcId="{D5DB6BBB-5951-4E77-91E1-F89995EF128C}" destId="{D646D00B-7503-4AF9-AC33-C2AD102ABE1E}" srcOrd="2" destOrd="0" parTransId="{03E84DDA-14CF-4434-B6CF-0B05EF741A04}" sibTransId="{22379CA4-9133-4BE3-85D1-0F15065AA484}"/>
    <dgm:cxn modelId="{EA545514-3A80-487C-9D74-CB9840724409}" type="presOf" srcId="{0FF014C3-340D-4930-82F2-E8FB04202CF7}" destId="{D4866811-46A6-4B37-BABE-655D3FFB8261}" srcOrd="1" destOrd="0" presId="urn:microsoft.com/office/officeart/2005/8/layout/vProcess5"/>
    <dgm:cxn modelId="{46E7FAC3-C4E5-425A-8FDB-73D90BC789FC}" type="presOf" srcId="{D5DB6BBB-5951-4E77-91E1-F89995EF128C}" destId="{58D38490-E88D-4937-8C58-B4C2F04D269D}" srcOrd="0" destOrd="0" presId="urn:microsoft.com/office/officeart/2005/8/layout/vProcess5"/>
    <dgm:cxn modelId="{DACD4ED8-8C14-4EB1-ADDD-2026353F05D4}" type="presOf" srcId="{0FF014C3-340D-4930-82F2-E8FB04202CF7}" destId="{4A2ABE23-FF1C-4FF1-A0BA-8B606E27E5B6}" srcOrd="0" destOrd="0" presId="urn:microsoft.com/office/officeart/2005/8/layout/vProcess5"/>
    <dgm:cxn modelId="{87E7F264-AEBF-409C-AD45-2EB78929B6FA}" srcId="{D5DB6BBB-5951-4E77-91E1-F89995EF128C}" destId="{9DA6E787-0D49-4C2F-BCE7-5B376D7A164E}" srcOrd="1" destOrd="0" parTransId="{7552D37C-5FD9-4FCA-8BC8-567B37734BAD}" sibTransId="{F47FD99D-B822-4403-AD60-423B7AEDD2EC}"/>
    <dgm:cxn modelId="{58FD4312-6D8C-4A3E-836C-B617B2A52E44}" type="presOf" srcId="{9DA6E787-0D49-4C2F-BCE7-5B376D7A164E}" destId="{407E19FE-C03B-4FEA-95BD-E9863A886DD4}" srcOrd="0" destOrd="0" presId="urn:microsoft.com/office/officeart/2005/8/layout/vProcess5"/>
    <dgm:cxn modelId="{65C6BDD2-8465-4A2F-92EF-350A54C90270}" type="presOf" srcId="{F47FD99D-B822-4403-AD60-423B7AEDD2EC}" destId="{3E6DA0EB-038F-4BDA-B35E-29CD8BA0521F}" srcOrd="0" destOrd="0" presId="urn:microsoft.com/office/officeart/2005/8/layout/vProcess5"/>
    <dgm:cxn modelId="{37C928AC-D751-4E8D-8BA7-E19F37FE8EC1}" type="presOf" srcId="{D646D00B-7503-4AF9-AC33-C2AD102ABE1E}" destId="{68ECB0DD-DFA4-4B3B-A872-72B3CDEE0A66}" srcOrd="0" destOrd="0" presId="urn:microsoft.com/office/officeart/2005/8/layout/vProcess5"/>
    <dgm:cxn modelId="{207F0D45-50E8-4157-9283-F19E90DCA4A5}" type="presOf" srcId="{89D270D9-1B94-4F70-AF3E-AE35B1765D1A}" destId="{50ACB23C-8C7D-472E-B064-F1C879E24C5A}" srcOrd="0" destOrd="0" presId="urn:microsoft.com/office/officeart/2005/8/layout/vProcess5"/>
    <dgm:cxn modelId="{8DA552D0-C2DC-4C44-881A-DDA11CA023E8}" type="presParOf" srcId="{58D38490-E88D-4937-8C58-B4C2F04D269D}" destId="{EC344CA6-2F99-4AD8-9FBE-78D0457EAB91}" srcOrd="0" destOrd="0" presId="urn:microsoft.com/office/officeart/2005/8/layout/vProcess5"/>
    <dgm:cxn modelId="{FD625D01-852A-4A67-BE49-BBB5C3E83C7B}" type="presParOf" srcId="{58D38490-E88D-4937-8C58-B4C2F04D269D}" destId="{4A2ABE23-FF1C-4FF1-A0BA-8B606E27E5B6}" srcOrd="1" destOrd="0" presId="urn:microsoft.com/office/officeart/2005/8/layout/vProcess5"/>
    <dgm:cxn modelId="{17CF1ABD-7C6C-4142-8FF4-6B79C10F4725}" type="presParOf" srcId="{58D38490-E88D-4937-8C58-B4C2F04D269D}" destId="{407E19FE-C03B-4FEA-95BD-E9863A886DD4}" srcOrd="2" destOrd="0" presId="urn:microsoft.com/office/officeart/2005/8/layout/vProcess5"/>
    <dgm:cxn modelId="{9548961B-301C-4ACF-B345-6EC19E19B15E}" type="presParOf" srcId="{58D38490-E88D-4937-8C58-B4C2F04D269D}" destId="{68ECB0DD-DFA4-4B3B-A872-72B3CDEE0A66}" srcOrd="3" destOrd="0" presId="urn:microsoft.com/office/officeart/2005/8/layout/vProcess5"/>
    <dgm:cxn modelId="{B23E0BDE-1BE8-47FB-A8D3-B5C1B230CDDF}" type="presParOf" srcId="{58D38490-E88D-4937-8C58-B4C2F04D269D}" destId="{50ACB23C-8C7D-472E-B064-F1C879E24C5A}" srcOrd="4" destOrd="0" presId="urn:microsoft.com/office/officeart/2005/8/layout/vProcess5"/>
    <dgm:cxn modelId="{8A29E490-E0BC-48A3-8223-D49AC761F987}" type="presParOf" srcId="{58D38490-E88D-4937-8C58-B4C2F04D269D}" destId="{3E6DA0EB-038F-4BDA-B35E-29CD8BA0521F}" srcOrd="5" destOrd="0" presId="urn:microsoft.com/office/officeart/2005/8/layout/vProcess5"/>
    <dgm:cxn modelId="{0A88F190-0E62-4946-A69C-8F68D890047D}" type="presParOf" srcId="{58D38490-E88D-4937-8C58-B4C2F04D269D}" destId="{D4866811-46A6-4B37-BABE-655D3FFB8261}" srcOrd="6" destOrd="0" presId="urn:microsoft.com/office/officeart/2005/8/layout/vProcess5"/>
    <dgm:cxn modelId="{216BA02F-C646-40B2-B212-056F82A8AC3A}" type="presParOf" srcId="{58D38490-E88D-4937-8C58-B4C2F04D269D}" destId="{DDF4F0DA-4F54-4F8F-9DB9-9901FCDF7C70}" srcOrd="7" destOrd="0" presId="urn:microsoft.com/office/officeart/2005/8/layout/vProcess5"/>
    <dgm:cxn modelId="{952A81EA-0822-41CC-8048-3EF7FD253C90}" type="presParOf" srcId="{58D38490-E88D-4937-8C58-B4C2F04D269D}" destId="{56E27AD8-10D9-4E8F-9097-49D36A3FFD29}"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5DB6BBB-5951-4E77-91E1-F89995EF128C}"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fr-FR"/>
        </a:p>
      </dgm:t>
    </dgm:pt>
    <dgm:pt modelId="{0FF014C3-340D-4930-82F2-E8FB04202CF7}">
      <dgm:prSet phldrT="[Texte]"/>
      <dgm:spPr/>
      <dgm:t>
        <a:bodyPr/>
        <a:lstStyle/>
        <a:p>
          <a:r>
            <a:rPr lang="fr-FR" dirty="0" smtClean="0">
              <a:latin typeface="Dosis" panose="02010503020202060003" pitchFamily="50" charset="0"/>
            </a:rPr>
            <a:t>CE QU’IL FAUT FAIRE</a:t>
          </a:r>
        </a:p>
        <a:p>
          <a:pPr algn="ctr"/>
          <a:endParaRPr lang="fr-FR" dirty="0">
            <a:latin typeface="Dosis" panose="02010503020202060003" pitchFamily="50" charset="0"/>
          </a:endParaRPr>
        </a:p>
      </dgm:t>
    </dgm:pt>
    <dgm:pt modelId="{B86BCE63-93CB-41A0-BAC7-A2FBA8D6BF1D}" type="parTrans" cxnId="{EA1C910C-97A1-44C3-A25F-9806D0D1C6D9}">
      <dgm:prSet/>
      <dgm:spPr/>
      <dgm:t>
        <a:bodyPr/>
        <a:lstStyle/>
        <a:p>
          <a:endParaRPr lang="fr-FR">
            <a:latin typeface="Dosis" panose="02010503020202060003" pitchFamily="50" charset="0"/>
          </a:endParaRPr>
        </a:p>
      </dgm:t>
    </dgm:pt>
    <dgm:pt modelId="{89D270D9-1B94-4F70-AF3E-AE35B1765D1A}" type="sibTrans" cxnId="{EA1C910C-97A1-44C3-A25F-9806D0D1C6D9}">
      <dgm:prSet/>
      <dgm:spPr/>
      <dgm:t>
        <a:bodyPr/>
        <a:lstStyle/>
        <a:p>
          <a:endParaRPr lang="fr-FR">
            <a:latin typeface="Dosis" panose="02010503020202060003" pitchFamily="50" charset="0"/>
          </a:endParaRPr>
        </a:p>
      </dgm:t>
    </dgm:pt>
    <dgm:pt modelId="{9DA6E787-0D49-4C2F-BCE7-5B376D7A164E}">
      <dgm:prSet phldrT="[Texte]"/>
      <dgm:spPr/>
      <dgm:t>
        <a:bodyPr/>
        <a:lstStyle/>
        <a:p>
          <a:r>
            <a:rPr lang="fr-FR" dirty="0" smtClean="0">
              <a:latin typeface="Dosis" panose="02010503020202060003" pitchFamily="50" charset="0"/>
            </a:rPr>
            <a:t>CE QU’IL FAUT EVITER</a:t>
          </a:r>
        </a:p>
        <a:p>
          <a:pPr algn="ctr"/>
          <a:endParaRPr lang="fr-FR" dirty="0">
            <a:latin typeface="Dosis" panose="02010503020202060003" pitchFamily="50" charset="0"/>
          </a:endParaRPr>
        </a:p>
      </dgm:t>
    </dgm:pt>
    <dgm:pt modelId="{7552D37C-5FD9-4FCA-8BC8-567B37734BAD}" type="parTrans" cxnId="{87E7F264-AEBF-409C-AD45-2EB78929B6FA}">
      <dgm:prSet/>
      <dgm:spPr/>
      <dgm:t>
        <a:bodyPr/>
        <a:lstStyle/>
        <a:p>
          <a:endParaRPr lang="fr-FR">
            <a:latin typeface="Dosis" panose="02010503020202060003" pitchFamily="50" charset="0"/>
          </a:endParaRPr>
        </a:p>
      </dgm:t>
    </dgm:pt>
    <dgm:pt modelId="{F47FD99D-B822-4403-AD60-423B7AEDD2EC}" type="sibTrans" cxnId="{87E7F264-AEBF-409C-AD45-2EB78929B6FA}">
      <dgm:prSet/>
      <dgm:spPr/>
      <dgm:t>
        <a:bodyPr/>
        <a:lstStyle/>
        <a:p>
          <a:endParaRPr lang="fr-FR">
            <a:latin typeface="Dosis" panose="02010503020202060003" pitchFamily="50" charset="0"/>
          </a:endParaRPr>
        </a:p>
      </dgm:t>
    </dgm:pt>
    <dgm:pt modelId="{D646D00B-7503-4AF9-AC33-C2AD102ABE1E}">
      <dgm:prSet phldrT="[Texte]"/>
      <dgm:spPr/>
      <dgm:t>
        <a:bodyPr/>
        <a:lstStyle/>
        <a:p>
          <a:r>
            <a:rPr lang="fr-FR" dirty="0" smtClean="0">
              <a:latin typeface="Dosis" panose="02010503020202060003" pitchFamily="50" charset="0"/>
            </a:rPr>
            <a:t>POINTS DE VIGILEANCE</a:t>
          </a:r>
        </a:p>
        <a:p>
          <a:pPr algn="ctr"/>
          <a:endParaRPr lang="fr-FR" dirty="0">
            <a:latin typeface="Dosis" panose="02010503020202060003" pitchFamily="50" charset="0"/>
          </a:endParaRPr>
        </a:p>
      </dgm:t>
    </dgm:pt>
    <dgm:pt modelId="{03E84DDA-14CF-4434-B6CF-0B05EF741A04}" type="parTrans" cxnId="{9593B019-DA63-4720-818F-856D53A53122}">
      <dgm:prSet/>
      <dgm:spPr/>
      <dgm:t>
        <a:bodyPr/>
        <a:lstStyle/>
        <a:p>
          <a:endParaRPr lang="fr-FR">
            <a:latin typeface="Dosis" panose="02010503020202060003" pitchFamily="50" charset="0"/>
          </a:endParaRPr>
        </a:p>
      </dgm:t>
    </dgm:pt>
    <dgm:pt modelId="{22379CA4-9133-4BE3-85D1-0F15065AA484}" type="sibTrans" cxnId="{9593B019-DA63-4720-818F-856D53A53122}">
      <dgm:prSet/>
      <dgm:spPr/>
      <dgm:t>
        <a:bodyPr/>
        <a:lstStyle/>
        <a:p>
          <a:endParaRPr lang="fr-FR">
            <a:latin typeface="Dosis" panose="02010503020202060003" pitchFamily="50" charset="0"/>
          </a:endParaRPr>
        </a:p>
      </dgm:t>
    </dgm:pt>
    <dgm:pt modelId="{58D38490-E88D-4937-8C58-B4C2F04D269D}" type="pres">
      <dgm:prSet presAssocID="{D5DB6BBB-5951-4E77-91E1-F89995EF128C}" presName="outerComposite" presStyleCnt="0">
        <dgm:presLayoutVars>
          <dgm:chMax val="5"/>
          <dgm:dir/>
          <dgm:resizeHandles val="exact"/>
        </dgm:presLayoutVars>
      </dgm:prSet>
      <dgm:spPr/>
      <dgm:t>
        <a:bodyPr/>
        <a:lstStyle/>
        <a:p>
          <a:endParaRPr lang="fr-FR"/>
        </a:p>
      </dgm:t>
    </dgm:pt>
    <dgm:pt modelId="{EC344CA6-2F99-4AD8-9FBE-78D0457EAB91}" type="pres">
      <dgm:prSet presAssocID="{D5DB6BBB-5951-4E77-91E1-F89995EF128C}" presName="dummyMaxCanvas" presStyleCnt="0">
        <dgm:presLayoutVars/>
      </dgm:prSet>
      <dgm:spPr/>
    </dgm:pt>
    <dgm:pt modelId="{4A2ABE23-FF1C-4FF1-A0BA-8B606E27E5B6}" type="pres">
      <dgm:prSet presAssocID="{D5DB6BBB-5951-4E77-91E1-F89995EF128C}" presName="ThreeNodes_1" presStyleLbl="node1" presStyleIdx="0" presStyleCnt="3" custScaleX="21630" custLinFactNeighborX="-39191" custLinFactNeighborY="2386">
        <dgm:presLayoutVars>
          <dgm:bulletEnabled val="1"/>
        </dgm:presLayoutVars>
      </dgm:prSet>
      <dgm:spPr/>
      <dgm:t>
        <a:bodyPr/>
        <a:lstStyle/>
        <a:p>
          <a:endParaRPr lang="fr-FR"/>
        </a:p>
      </dgm:t>
    </dgm:pt>
    <dgm:pt modelId="{407E19FE-C03B-4FEA-95BD-E9863A886DD4}" type="pres">
      <dgm:prSet presAssocID="{D5DB6BBB-5951-4E77-91E1-F89995EF128C}" presName="ThreeNodes_2" presStyleLbl="node1" presStyleIdx="1" presStyleCnt="3" custScaleX="23426" custLinFactY="-12291" custLinFactNeighborX="1834" custLinFactNeighborY="-100000">
        <dgm:presLayoutVars>
          <dgm:bulletEnabled val="1"/>
        </dgm:presLayoutVars>
      </dgm:prSet>
      <dgm:spPr/>
      <dgm:t>
        <a:bodyPr/>
        <a:lstStyle/>
        <a:p>
          <a:endParaRPr lang="fr-FR"/>
        </a:p>
      </dgm:t>
    </dgm:pt>
    <dgm:pt modelId="{68ECB0DD-DFA4-4B3B-A872-72B3CDEE0A66}" type="pres">
      <dgm:prSet presAssocID="{D5DB6BBB-5951-4E77-91E1-F89995EF128C}" presName="ThreeNodes_3" presStyleLbl="node1" presStyleIdx="2" presStyleCnt="3" custScaleX="23744" custLinFactY="-100000" custLinFactNeighborX="41462" custLinFactNeighborY="-127937">
        <dgm:presLayoutVars>
          <dgm:bulletEnabled val="1"/>
        </dgm:presLayoutVars>
      </dgm:prSet>
      <dgm:spPr/>
      <dgm:t>
        <a:bodyPr/>
        <a:lstStyle/>
        <a:p>
          <a:endParaRPr lang="fr-FR"/>
        </a:p>
      </dgm:t>
    </dgm:pt>
    <dgm:pt modelId="{50ACB23C-8C7D-472E-B064-F1C879E24C5A}" type="pres">
      <dgm:prSet presAssocID="{D5DB6BBB-5951-4E77-91E1-F89995EF128C}" presName="ThreeConn_1-2" presStyleLbl="fgAccFollowNode1" presStyleIdx="0" presStyleCnt="2" custAng="16200000" custLinFactX="-348706" custLinFactNeighborX="-400000" custLinFactNeighborY="-73996">
        <dgm:presLayoutVars>
          <dgm:bulletEnabled val="1"/>
        </dgm:presLayoutVars>
      </dgm:prSet>
      <dgm:spPr/>
      <dgm:t>
        <a:bodyPr/>
        <a:lstStyle/>
        <a:p>
          <a:endParaRPr lang="fr-FR"/>
        </a:p>
      </dgm:t>
    </dgm:pt>
    <dgm:pt modelId="{3E6DA0EB-038F-4BDA-B35E-29CD8BA0521F}" type="pres">
      <dgm:prSet presAssocID="{D5DB6BBB-5951-4E77-91E1-F89995EF128C}" presName="ThreeConn_2-3" presStyleLbl="fgAccFollowNode1" presStyleIdx="1" presStyleCnt="2" custAng="16200000" custLinFactX="-100000" custLinFactY="-100000" custLinFactNeighborX="-160496" custLinFactNeighborY="-152253">
        <dgm:presLayoutVars>
          <dgm:bulletEnabled val="1"/>
        </dgm:presLayoutVars>
      </dgm:prSet>
      <dgm:spPr/>
      <dgm:t>
        <a:bodyPr/>
        <a:lstStyle/>
        <a:p>
          <a:endParaRPr lang="fr-FR"/>
        </a:p>
      </dgm:t>
    </dgm:pt>
    <dgm:pt modelId="{D4866811-46A6-4B37-BABE-655D3FFB8261}" type="pres">
      <dgm:prSet presAssocID="{D5DB6BBB-5951-4E77-91E1-F89995EF128C}" presName="ThreeNodes_1_text" presStyleLbl="node1" presStyleIdx="2" presStyleCnt="3">
        <dgm:presLayoutVars>
          <dgm:bulletEnabled val="1"/>
        </dgm:presLayoutVars>
      </dgm:prSet>
      <dgm:spPr/>
      <dgm:t>
        <a:bodyPr/>
        <a:lstStyle/>
        <a:p>
          <a:endParaRPr lang="fr-FR"/>
        </a:p>
      </dgm:t>
    </dgm:pt>
    <dgm:pt modelId="{DDF4F0DA-4F54-4F8F-9DB9-9901FCDF7C70}" type="pres">
      <dgm:prSet presAssocID="{D5DB6BBB-5951-4E77-91E1-F89995EF128C}" presName="ThreeNodes_2_text" presStyleLbl="node1" presStyleIdx="2" presStyleCnt="3">
        <dgm:presLayoutVars>
          <dgm:bulletEnabled val="1"/>
        </dgm:presLayoutVars>
      </dgm:prSet>
      <dgm:spPr/>
      <dgm:t>
        <a:bodyPr/>
        <a:lstStyle/>
        <a:p>
          <a:endParaRPr lang="fr-FR"/>
        </a:p>
      </dgm:t>
    </dgm:pt>
    <dgm:pt modelId="{56E27AD8-10D9-4E8F-9097-49D36A3FFD29}" type="pres">
      <dgm:prSet presAssocID="{D5DB6BBB-5951-4E77-91E1-F89995EF128C}" presName="ThreeNodes_3_text" presStyleLbl="node1" presStyleIdx="2" presStyleCnt="3">
        <dgm:presLayoutVars>
          <dgm:bulletEnabled val="1"/>
        </dgm:presLayoutVars>
      </dgm:prSet>
      <dgm:spPr/>
      <dgm:t>
        <a:bodyPr/>
        <a:lstStyle/>
        <a:p>
          <a:endParaRPr lang="fr-FR"/>
        </a:p>
      </dgm:t>
    </dgm:pt>
  </dgm:ptLst>
  <dgm:cxnLst>
    <dgm:cxn modelId="{EA1C910C-97A1-44C3-A25F-9806D0D1C6D9}" srcId="{D5DB6BBB-5951-4E77-91E1-F89995EF128C}" destId="{0FF014C3-340D-4930-82F2-E8FB04202CF7}" srcOrd="0" destOrd="0" parTransId="{B86BCE63-93CB-41A0-BAC7-A2FBA8D6BF1D}" sibTransId="{89D270D9-1B94-4F70-AF3E-AE35B1765D1A}"/>
    <dgm:cxn modelId="{C4795E21-A2BB-4C05-9DA5-429506D53A70}" type="presOf" srcId="{F47FD99D-B822-4403-AD60-423B7AEDD2EC}" destId="{3E6DA0EB-038F-4BDA-B35E-29CD8BA0521F}" srcOrd="0" destOrd="0" presId="urn:microsoft.com/office/officeart/2005/8/layout/vProcess5"/>
    <dgm:cxn modelId="{AADD58F4-EB33-4F91-9809-08A931772D89}" type="presOf" srcId="{0FF014C3-340D-4930-82F2-E8FB04202CF7}" destId="{D4866811-46A6-4B37-BABE-655D3FFB8261}" srcOrd="1" destOrd="0" presId="urn:microsoft.com/office/officeart/2005/8/layout/vProcess5"/>
    <dgm:cxn modelId="{C1F7F1F1-C562-443B-BFE0-08006D26FAEE}" type="presOf" srcId="{D646D00B-7503-4AF9-AC33-C2AD102ABE1E}" destId="{68ECB0DD-DFA4-4B3B-A872-72B3CDEE0A66}" srcOrd="0" destOrd="0" presId="urn:microsoft.com/office/officeart/2005/8/layout/vProcess5"/>
    <dgm:cxn modelId="{DCCE87E3-7C6C-4682-B90D-46480302E895}" type="presOf" srcId="{0FF014C3-340D-4930-82F2-E8FB04202CF7}" destId="{4A2ABE23-FF1C-4FF1-A0BA-8B606E27E5B6}" srcOrd="0" destOrd="0" presId="urn:microsoft.com/office/officeart/2005/8/layout/vProcess5"/>
    <dgm:cxn modelId="{54F51BC0-7650-4C5A-AA43-943FA33EE25B}" type="presOf" srcId="{9DA6E787-0D49-4C2F-BCE7-5B376D7A164E}" destId="{DDF4F0DA-4F54-4F8F-9DB9-9901FCDF7C70}" srcOrd="1" destOrd="0" presId="urn:microsoft.com/office/officeart/2005/8/layout/vProcess5"/>
    <dgm:cxn modelId="{9593B019-DA63-4720-818F-856D53A53122}" srcId="{D5DB6BBB-5951-4E77-91E1-F89995EF128C}" destId="{D646D00B-7503-4AF9-AC33-C2AD102ABE1E}" srcOrd="2" destOrd="0" parTransId="{03E84DDA-14CF-4434-B6CF-0B05EF741A04}" sibTransId="{22379CA4-9133-4BE3-85D1-0F15065AA484}"/>
    <dgm:cxn modelId="{FEC0C4F7-F3D4-4B11-9B81-6AE4E7F6803B}" type="presOf" srcId="{D646D00B-7503-4AF9-AC33-C2AD102ABE1E}" destId="{56E27AD8-10D9-4E8F-9097-49D36A3FFD29}" srcOrd="1" destOrd="0" presId="urn:microsoft.com/office/officeart/2005/8/layout/vProcess5"/>
    <dgm:cxn modelId="{7D82C3DC-06FE-468F-8D3A-EE3AADFA9453}" type="presOf" srcId="{89D270D9-1B94-4F70-AF3E-AE35B1765D1A}" destId="{50ACB23C-8C7D-472E-B064-F1C879E24C5A}" srcOrd="0" destOrd="0" presId="urn:microsoft.com/office/officeart/2005/8/layout/vProcess5"/>
    <dgm:cxn modelId="{DFDED226-379F-41F5-9EBE-C23DEE684BC5}" type="presOf" srcId="{9DA6E787-0D49-4C2F-BCE7-5B376D7A164E}" destId="{407E19FE-C03B-4FEA-95BD-E9863A886DD4}" srcOrd="0" destOrd="0" presId="urn:microsoft.com/office/officeart/2005/8/layout/vProcess5"/>
    <dgm:cxn modelId="{87E7F264-AEBF-409C-AD45-2EB78929B6FA}" srcId="{D5DB6BBB-5951-4E77-91E1-F89995EF128C}" destId="{9DA6E787-0D49-4C2F-BCE7-5B376D7A164E}" srcOrd="1" destOrd="0" parTransId="{7552D37C-5FD9-4FCA-8BC8-567B37734BAD}" sibTransId="{F47FD99D-B822-4403-AD60-423B7AEDD2EC}"/>
    <dgm:cxn modelId="{40D53328-D52D-43AA-BA90-36C3585F8902}" type="presOf" srcId="{D5DB6BBB-5951-4E77-91E1-F89995EF128C}" destId="{58D38490-E88D-4937-8C58-B4C2F04D269D}" srcOrd="0" destOrd="0" presId="urn:microsoft.com/office/officeart/2005/8/layout/vProcess5"/>
    <dgm:cxn modelId="{B16D3A93-86C3-44A7-BAC5-73AF9A2928E7}" type="presParOf" srcId="{58D38490-E88D-4937-8C58-B4C2F04D269D}" destId="{EC344CA6-2F99-4AD8-9FBE-78D0457EAB91}" srcOrd="0" destOrd="0" presId="urn:microsoft.com/office/officeart/2005/8/layout/vProcess5"/>
    <dgm:cxn modelId="{A08C52C9-B8E1-40B7-AF83-5E8D6478017D}" type="presParOf" srcId="{58D38490-E88D-4937-8C58-B4C2F04D269D}" destId="{4A2ABE23-FF1C-4FF1-A0BA-8B606E27E5B6}" srcOrd="1" destOrd="0" presId="urn:microsoft.com/office/officeart/2005/8/layout/vProcess5"/>
    <dgm:cxn modelId="{5BCA5234-EE5B-418A-9A59-B6D6F13C277F}" type="presParOf" srcId="{58D38490-E88D-4937-8C58-B4C2F04D269D}" destId="{407E19FE-C03B-4FEA-95BD-E9863A886DD4}" srcOrd="2" destOrd="0" presId="urn:microsoft.com/office/officeart/2005/8/layout/vProcess5"/>
    <dgm:cxn modelId="{956018FD-C08B-414F-8B7A-7CFDFB24AB9F}" type="presParOf" srcId="{58D38490-E88D-4937-8C58-B4C2F04D269D}" destId="{68ECB0DD-DFA4-4B3B-A872-72B3CDEE0A66}" srcOrd="3" destOrd="0" presId="urn:microsoft.com/office/officeart/2005/8/layout/vProcess5"/>
    <dgm:cxn modelId="{DE2DEC50-6E0D-4A5C-B57A-0D9E3DE00CD4}" type="presParOf" srcId="{58D38490-E88D-4937-8C58-B4C2F04D269D}" destId="{50ACB23C-8C7D-472E-B064-F1C879E24C5A}" srcOrd="4" destOrd="0" presId="urn:microsoft.com/office/officeart/2005/8/layout/vProcess5"/>
    <dgm:cxn modelId="{5F40F109-DDB9-46AD-AA39-A0F2D0940168}" type="presParOf" srcId="{58D38490-E88D-4937-8C58-B4C2F04D269D}" destId="{3E6DA0EB-038F-4BDA-B35E-29CD8BA0521F}" srcOrd="5" destOrd="0" presId="urn:microsoft.com/office/officeart/2005/8/layout/vProcess5"/>
    <dgm:cxn modelId="{744B752B-16CA-4C55-9278-D8AC70E933DC}" type="presParOf" srcId="{58D38490-E88D-4937-8C58-B4C2F04D269D}" destId="{D4866811-46A6-4B37-BABE-655D3FFB8261}" srcOrd="6" destOrd="0" presId="urn:microsoft.com/office/officeart/2005/8/layout/vProcess5"/>
    <dgm:cxn modelId="{CFEB1EF5-9E03-47EB-9737-B8BEF96253A1}" type="presParOf" srcId="{58D38490-E88D-4937-8C58-B4C2F04D269D}" destId="{DDF4F0DA-4F54-4F8F-9DB9-9901FCDF7C70}" srcOrd="7" destOrd="0" presId="urn:microsoft.com/office/officeart/2005/8/layout/vProcess5"/>
    <dgm:cxn modelId="{C0F8BDF8-6043-4C21-B4A4-D7B0A2759B26}" type="presParOf" srcId="{58D38490-E88D-4937-8C58-B4C2F04D269D}" destId="{56E27AD8-10D9-4E8F-9097-49D36A3FFD29}"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5DB6BBB-5951-4E77-91E1-F89995EF128C}"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fr-FR"/>
        </a:p>
      </dgm:t>
    </dgm:pt>
    <dgm:pt modelId="{0FF014C3-340D-4930-82F2-E8FB04202CF7}">
      <dgm:prSet phldrT="[Texte]"/>
      <dgm:spPr/>
      <dgm:t>
        <a:bodyPr/>
        <a:lstStyle/>
        <a:p>
          <a:pPr algn="l"/>
          <a:r>
            <a:rPr lang="fr-FR" dirty="0" smtClean="0">
              <a:latin typeface="Dosis" panose="02010503020202060003" pitchFamily="50" charset="0"/>
            </a:rPr>
            <a:t>CE QU’IL FAUT FAIRE</a:t>
          </a:r>
          <a:endParaRPr lang="fr-FR" dirty="0">
            <a:latin typeface="Dosis" panose="02010503020202060003" pitchFamily="50" charset="0"/>
          </a:endParaRPr>
        </a:p>
      </dgm:t>
    </dgm:pt>
    <dgm:pt modelId="{B86BCE63-93CB-41A0-BAC7-A2FBA8D6BF1D}" type="parTrans" cxnId="{EA1C910C-97A1-44C3-A25F-9806D0D1C6D9}">
      <dgm:prSet/>
      <dgm:spPr/>
      <dgm:t>
        <a:bodyPr/>
        <a:lstStyle/>
        <a:p>
          <a:endParaRPr lang="fr-FR">
            <a:latin typeface="Dosis" panose="02010503020202060003" pitchFamily="50" charset="0"/>
          </a:endParaRPr>
        </a:p>
      </dgm:t>
    </dgm:pt>
    <dgm:pt modelId="{89D270D9-1B94-4F70-AF3E-AE35B1765D1A}" type="sibTrans" cxnId="{EA1C910C-97A1-44C3-A25F-9806D0D1C6D9}">
      <dgm:prSet/>
      <dgm:spPr/>
      <dgm:t>
        <a:bodyPr/>
        <a:lstStyle/>
        <a:p>
          <a:endParaRPr lang="fr-FR">
            <a:latin typeface="Dosis" panose="02010503020202060003" pitchFamily="50" charset="0"/>
          </a:endParaRPr>
        </a:p>
      </dgm:t>
    </dgm:pt>
    <dgm:pt modelId="{9DA6E787-0D49-4C2F-BCE7-5B376D7A164E}">
      <dgm:prSet phldrT="[Texte]"/>
      <dgm:spPr/>
      <dgm:t>
        <a:bodyPr/>
        <a:lstStyle/>
        <a:p>
          <a:r>
            <a:rPr lang="fr-FR" dirty="0" smtClean="0">
              <a:latin typeface="Dosis" panose="02010503020202060003" pitchFamily="50" charset="0"/>
            </a:rPr>
            <a:t>CE QU’IL FAUT EVITER</a:t>
          </a:r>
        </a:p>
        <a:p>
          <a:pPr algn="ctr"/>
          <a:endParaRPr lang="fr-FR" dirty="0">
            <a:latin typeface="Dosis" panose="02010503020202060003" pitchFamily="50" charset="0"/>
          </a:endParaRPr>
        </a:p>
      </dgm:t>
    </dgm:pt>
    <dgm:pt modelId="{7552D37C-5FD9-4FCA-8BC8-567B37734BAD}" type="parTrans" cxnId="{87E7F264-AEBF-409C-AD45-2EB78929B6FA}">
      <dgm:prSet/>
      <dgm:spPr/>
      <dgm:t>
        <a:bodyPr/>
        <a:lstStyle/>
        <a:p>
          <a:endParaRPr lang="fr-FR">
            <a:latin typeface="Dosis" panose="02010503020202060003" pitchFamily="50" charset="0"/>
          </a:endParaRPr>
        </a:p>
      </dgm:t>
    </dgm:pt>
    <dgm:pt modelId="{F47FD99D-B822-4403-AD60-423B7AEDD2EC}" type="sibTrans" cxnId="{87E7F264-AEBF-409C-AD45-2EB78929B6FA}">
      <dgm:prSet/>
      <dgm:spPr/>
      <dgm:t>
        <a:bodyPr/>
        <a:lstStyle/>
        <a:p>
          <a:endParaRPr lang="fr-FR">
            <a:latin typeface="Dosis" panose="02010503020202060003" pitchFamily="50" charset="0"/>
          </a:endParaRPr>
        </a:p>
      </dgm:t>
    </dgm:pt>
    <dgm:pt modelId="{D646D00B-7503-4AF9-AC33-C2AD102ABE1E}">
      <dgm:prSet phldrT="[Texte]"/>
      <dgm:spPr/>
      <dgm:t>
        <a:bodyPr/>
        <a:lstStyle/>
        <a:p>
          <a:r>
            <a:rPr lang="fr-FR" dirty="0" smtClean="0">
              <a:latin typeface="Dosis" panose="02010503020202060003" pitchFamily="50" charset="0"/>
            </a:rPr>
            <a:t>POINTS DE VIGILEANCE</a:t>
          </a:r>
        </a:p>
        <a:p>
          <a:pPr algn="ctr"/>
          <a:endParaRPr lang="fr-FR" dirty="0">
            <a:latin typeface="Dosis" panose="02010503020202060003" pitchFamily="50" charset="0"/>
          </a:endParaRPr>
        </a:p>
      </dgm:t>
    </dgm:pt>
    <dgm:pt modelId="{03E84DDA-14CF-4434-B6CF-0B05EF741A04}" type="parTrans" cxnId="{9593B019-DA63-4720-818F-856D53A53122}">
      <dgm:prSet/>
      <dgm:spPr/>
      <dgm:t>
        <a:bodyPr/>
        <a:lstStyle/>
        <a:p>
          <a:endParaRPr lang="fr-FR">
            <a:latin typeface="Dosis" panose="02010503020202060003" pitchFamily="50" charset="0"/>
          </a:endParaRPr>
        </a:p>
      </dgm:t>
    </dgm:pt>
    <dgm:pt modelId="{22379CA4-9133-4BE3-85D1-0F15065AA484}" type="sibTrans" cxnId="{9593B019-DA63-4720-818F-856D53A53122}">
      <dgm:prSet/>
      <dgm:spPr/>
      <dgm:t>
        <a:bodyPr/>
        <a:lstStyle/>
        <a:p>
          <a:endParaRPr lang="fr-FR">
            <a:latin typeface="Dosis" panose="02010503020202060003" pitchFamily="50" charset="0"/>
          </a:endParaRPr>
        </a:p>
      </dgm:t>
    </dgm:pt>
    <dgm:pt modelId="{58D38490-E88D-4937-8C58-B4C2F04D269D}" type="pres">
      <dgm:prSet presAssocID="{D5DB6BBB-5951-4E77-91E1-F89995EF128C}" presName="outerComposite" presStyleCnt="0">
        <dgm:presLayoutVars>
          <dgm:chMax val="5"/>
          <dgm:dir/>
          <dgm:resizeHandles val="exact"/>
        </dgm:presLayoutVars>
      </dgm:prSet>
      <dgm:spPr/>
      <dgm:t>
        <a:bodyPr/>
        <a:lstStyle/>
        <a:p>
          <a:endParaRPr lang="fr-FR"/>
        </a:p>
      </dgm:t>
    </dgm:pt>
    <dgm:pt modelId="{EC344CA6-2F99-4AD8-9FBE-78D0457EAB91}" type="pres">
      <dgm:prSet presAssocID="{D5DB6BBB-5951-4E77-91E1-F89995EF128C}" presName="dummyMaxCanvas" presStyleCnt="0">
        <dgm:presLayoutVars/>
      </dgm:prSet>
      <dgm:spPr/>
    </dgm:pt>
    <dgm:pt modelId="{4A2ABE23-FF1C-4FF1-A0BA-8B606E27E5B6}" type="pres">
      <dgm:prSet presAssocID="{D5DB6BBB-5951-4E77-91E1-F89995EF128C}" presName="ThreeNodes_1" presStyleLbl="node1" presStyleIdx="0" presStyleCnt="3" custScaleX="21630" custLinFactNeighborX="-39191" custLinFactNeighborY="2386">
        <dgm:presLayoutVars>
          <dgm:bulletEnabled val="1"/>
        </dgm:presLayoutVars>
      </dgm:prSet>
      <dgm:spPr/>
      <dgm:t>
        <a:bodyPr/>
        <a:lstStyle/>
        <a:p>
          <a:endParaRPr lang="fr-FR"/>
        </a:p>
      </dgm:t>
    </dgm:pt>
    <dgm:pt modelId="{407E19FE-C03B-4FEA-95BD-E9863A886DD4}" type="pres">
      <dgm:prSet presAssocID="{D5DB6BBB-5951-4E77-91E1-F89995EF128C}" presName="ThreeNodes_2" presStyleLbl="node1" presStyleIdx="1" presStyleCnt="3" custScaleX="23426" custLinFactY="-12291" custLinFactNeighborX="1834" custLinFactNeighborY="-100000">
        <dgm:presLayoutVars>
          <dgm:bulletEnabled val="1"/>
        </dgm:presLayoutVars>
      </dgm:prSet>
      <dgm:spPr/>
      <dgm:t>
        <a:bodyPr/>
        <a:lstStyle/>
        <a:p>
          <a:endParaRPr lang="fr-FR"/>
        </a:p>
      </dgm:t>
    </dgm:pt>
    <dgm:pt modelId="{68ECB0DD-DFA4-4B3B-A872-72B3CDEE0A66}" type="pres">
      <dgm:prSet presAssocID="{D5DB6BBB-5951-4E77-91E1-F89995EF128C}" presName="ThreeNodes_3" presStyleLbl="node1" presStyleIdx="2" presStyleCnt="3" custScaleX="23744" custLinFactY="-100000" custLinFactNeighborX="41462" custLinFactNeighborY="-127937">
        <dgm:presLayoutVars>
          <dgm:bulletEnabled val="1"/>
        </dgm:presLayoutVars>
      </dgm:prSet>
      <dgm:spPr/>
      <dgm:t>
        <a:bodyPr/>
        <a:lstStyle/>
        <a:p>
          <a:endParaRPr lang="fr-FR"/>
        </a:p>
      </dgm:t>
    </dgm:pt>
    <dgm:pt modelId="{50ACB23C-8C7D-472E-B064-F1C879E24C5A}" type="pres">
      <dgm:prSet presAssocID="{D5DB6BBB-5951-4E77-91E1-F89995EF128C}" presName="ThreeConn_1-2" presStyleLbl="fgAccFollowNode1" presStyleIdx="0" presStyleCnt="2" custAng="16200000" custLinFactX="-300000" custLinFactNeighborX="-369636" custLinFactNeighborY="-73996">
        <dgm:presLayoutVars>
          <dgm:bulletEnabled val="1"/>
        </dgm:presLayoutVars>
      </dgm:prSet>
      <dgm:spPr/>
      <dgm:t>
        <a:bodyPr/>
        <a:lstStyle/>
        <a:p>
          <a:endParaRPr lang="fr-FR"/>
        </a:p>
      </dgm:t>
    </dgm:pt>
    <dgm:pt modelId="{3E6DA0EB-038F-4BDA-B35E-29CD8BA0521F}" type="pres">
      <dgm:prSet presAssocID="{D5DB6BBB-5951-4E77-91E1-F89995EF128C}" presName="ThreeConn_2-3" presStyleLbl="fgAccFollowNode1" presStyleIdx="1" presStyleCnt="2" custAng="16200000" custLinFactX="-100000" custLinFactY="-100000" custLinFactNeighborX="-134961" custLinFactNeighborY="-139486">
        <dgm:presLayoutVars>
          <dgm:bulletEnabled val="1"/>
        </dgm:presLayoutVars>
      </dgm:prSet>
      <dgm:spPr/>
      <dgm:t>
        <a:bodyPr/>
        <a:lstStyle/>
        <a:p>
          <a:endParaRPr lang="fr-FR"/>
        </a:p>
      </dgm:t>
    </dgm:pt>
    <dgm:pt modelId="{D4866811-46A6-4B37-BABE-655D3FFB8261}" type="pres">
      <dgm:prSet presAssocID="{D5DB6BBB-5951-4E77-91E1-F89995EF128C}" presName="ThreeNodes_1_text" presStyleLbl="node1" presStyleIdx="2" presStyleCnt="3">
        <dgm:presLayoutVars>
          <dgm:bulletEnabled val="1"/>
        </dgm:presLayoutVars>
      </dgm:prSet>
      <dgm:spPr/>
      <dgm:t>
        <a:bodyPr/>
        <a:lstStyle/>
        <a:p>
          <a:endParaRPr lang="fr-FR"/>
        </a:p>
      </dgm:t>
    </dgm:pt>
    <dgm:pt modelId="{DDF4F0DA-4F54-4F8F-9DB9-9901FCDF7C70}" type="pres">
      <dgm:prSet presAssocID="{D5DB6BBB-5951-4E77-91E1-F89995EF128C}" presName="ThreeNodes_2_text" presStyleLbl="node1" presStyleIdx="2" presStyleCnt="3">
        <dgm:presLayoutVars>
          <dgm:bulletEnabled val="1"/>
        </dgm:presLayoutVars>
      </dgm:prSet>
      <dgm:spPr/>
      <dgm:t>
        <a:bodyPr/>
        <a:lstStyle/>
        <a:p>
          <a:endParaRPr lang="fr-FR"/>
        </a:p>
      </dgm:t>
    </dgm:pt>
    <dgm:pt modelId="{56E27AD8-10D9-4E8F-9097-49D36A3FFD29}" type="pres">
      <dgm:prSet presAssocID="{D5DB6BBB-5951-4E77-91E1-F89995EF128C}" presName="ThreeNodes_3_text" presStyleLbl="node1" presStyleIdx="2" presStyleCnt="3">
        <dgm:presLayoutVars>
          <dgm:bulletEnabled val="1"/>
        </dgm:presLayoutVars>
      </dgm:prSet>
      <dgm:spPr/>
      <dgm:t>
        <a:bodyPr/>
        <a:lstStyle/>
        <a:p>
          <a:endParaRPr lang="fr-FR"/>
        </a:p>
      </dgm:t>
    </dgm:pt>
  </dgm:ptLst>
  <dgm:cxnLst>
    <dgm:cxn modelId="{20DC2C99-D06B-44E9-B7B1-28270C46982F}" type="presOf" srcId="{D646D00B-7503-4AF9-AC33-C2AD102ABE1E}" destId="{56E27AD8-10D9-4E8F-9097-49D36A3FFD29}" srcOrd="1" destOrd="0" presId="urn:microsoft.com/office/officeart/2005/8/layout/vProcess5"/>
    <dgm:cxn modelId="{1B755D94-E839-4968-A322-C7904A998B3E}" type="presOf" srcId="{89D270D9-1B94-4F70-AF3E-AE35B1765D1A}" destId="{50ACB23C-8C7D-472E-B064-F1C879E24C5A}" srcOrd="0" destOrd="0" presId="urn:microsoft.com/office/officeart/2005/8/layout/vProcess5"/>
    <dgm:cxn modelId="{EA1C910C-97A1-44C3-A25F-9806D0D1C6D9}" srcId="{D5DB6BBB-5951-4E77-91E1-F89995EF128C}" destId="{0FF014C3-340D-4930-82F2-E8FB04202CF7}" srcOrd="0" destOrd="0" parTransId="{B86BCE63-93CB-41A0-BAC7-A2FBA8D6BF1D}" sibTransId="{89D270D9-1B94-4F70-AF3E-AE35B1765D1A}"/>
    <dgm:cxn modelId="{639A435D-7D67-40E2-BE9C-58A7330D2C24}" type="presOf" srcId="{9DA6E787-0D49-4C2F-BCE7-5B376D7A164E}" destId="{407E19FE-C03B-4FEA-95BD-E9863A886DD4}" srcOrd="0" destOrd="0" presId="urn:microsoft.com/office/officeart/2005/8/layout/vProcess5"/>
    <dgm:cxn modelId="{3BB2F85D-B955-44D0-9E5C-F83C8C6F7976}" type="presOf" srcId="{9DA6E787-0D49-4C2F-BCE7-5B376D7A164E}" destId="{DDF4F0DA-4F54-4F8F-9DB9-9901FCDF7C70}" srcOrd="1" destOrd="0" presId="urn:microsoft.com/office/officeart/2005/8/layout/vProcess5"/>
    <dgm:cxn modelId="{5EEEFCCE-BD67-401B-B820-D16579C34A24}" type="presOf" srcId="{0FF014C3-340D-4930-82F2-E8FB04202CF7}" destId="{D4866811-46A6-4B37-BABE-655D3FFB8261}" srcOrd="1" destOrd="0" presId="urn:microsoft.com/office/officeart/2005/8/layout/vProcess5"/>
    <dgm:cxn modelId="{B35C6432-678E-4BDE-9ACA-9169D2312589}" type="presOf" srcId="{0FF014C3-340D-4930-82F2-E8FB04202CF7}" destId="{4A2ABE23-FF1C-4FF1-A0BA-8B606E27E5B6}" srcOrd="0" destOrd="0" presId="urn:microsoft.com/office/officeart/2005/8/layout/vProcess5"/>
    <dgm:cxn modelId="{14333238-8C38-49CF-B1CF-D2DE465BF1FF}" type="presOf" srcId="{D646D00B-7503-4AF9-AC33-C2AD102ABE1E}" destId="{68ECB0DD-DFA4-4B3B-A872-72B3CDEE0A66}" srcOrd="0" destOrd="0" presId="urn:microsoft.com/office/officeart/2005/8/layout/vProcess5"/>
    <dgm:cxn modelId="{9593B019-DA63-4720-818F-856D53A53122}" srcId="{D5DB6BBB-5951-4E77-91E1-F89995EF128C}" destId="{D646D00B-7503-4AF9-AC33-C2AD102ABE1E}" srcOrd="2" destOrd="0" parTransId="{03E84DDA-14CF-4434-B6CF-0B05EF741A04}" sibTransId="{22379CA4-9133-4BE3-85D1-0F15065AA484}"/>
    <dgm:cxn modelId="{2CFAE3DB-A8E6-43F3-A2B8-70A93FBAFBDE}" type="presOf" srcId="{D5DB6BBB-5951-4E77-91E1-F89995EF128C}" destId="{58D38490-E88D-4937-8C58-B4C2F04D269D}" srcOrd="0" destOrd="0" presId="urn:microsoft.com/office/officeart/2005/8/layout/vProcess5"/>
    <dgm:cxn modelId="{9DDC520C-1DB7-4A81-83DD-1AF5B3BC575E}" type="presOf" srcId="{F47FD99D-B822-4403-AD60-423B7AEDD2EC}" destId="{3E6DA0EB-038F-4BDA-B35E-29CD8BA0521F}" srcOrd="0" destOrd="0" presId="urn:microsoft.com/office/officeart/2005/8/layout/vProcess5"/>
    <dgm:cxn modelId="{87E7F264-AEBF-409C-AD45-2EB78929B6FA}" srcId="{D5DB6BBB-5951-4E77-91E1-F89995EF128C}" destId="{9DA6E787-0D49-4C2F-BCE7-5B376D7A164E}" srcOrd="1" destOrd="0" parTransId="{7552D37C-5FD9-4FCA-8BC8-567B37734BAD}" sibTransId="{F47FD99D-B822-4403-AD60-423B7AEDD2EC}"/>
    <dgm:cxn modelId="{0072105C-9671-4BBF-8BA8-3566530FC0F7}" type="presParOf" srcId="{58D38490-E88D-4937-8C58-B4C2F04D269D}" destId="{EC344CA6-2F99-4AD8-9FBE-78D0457EAB91}" srcOrd="0" destOrd="0" presId="urn:microsoft.com/office/officeart/2005/8/layout/vProcess5"/>
    <dgm:cxn modelId="{47EBB1AB-118A-432F-A3C9-D96B447DE655}" type="presParOf" srcId="{58D38490-E88D-4937-8C58-B4C2F04D269D}" destId="{4A2ABE23-FF1C-4FF1-A0BA-8B606E27E5B6}" srcOrd="1" destOrd="0" presId="urn:microsoft.com/office/officeart/2005/8/layout/vProcess5"/>
    <dgm:cxn modelId="{81451182-29CC-4BCC-9422-C90DBEB7D0C8}" type="presParOf" srcId="{58D38490-E88D-4937-8C58-B4C2F04D269D}" destId="{407E19FE-C03B-4FEA-95BD-E9863A886DD4}" srcOrd="2" destOrd="0" presId="urn:microsoft.com/office/officeart/2005/8/layout/vProcess5"/>
    <dgm:cxn modelId="{DD5CC267-32E5-44F5-9E9C-1D460C20653E}" type="presParOf" srcId="{58D38490-E88D-4937-8C58-B4C2F04D269D}" destId="{68ECB0DD-DFA4-4B3B-A872-72B3CDEE0A66}" srcOrd="3" destOrd="0" presId="urn:microsoft.com/office/officeart/2005/8/layout/vProcess5"/>
    <dgm:cxn modelId="{2E1BFF77-F959-4BA2-92DF-E2C11FE453C3}" type="presParOf" srcId="{58D38490-E88D-4937-8C58-B4C2F04D269D}" destId="{50ACB23C-8C7D-472E-B064-F1C879E24C5A}" srcOrd="4" destOrd="0" presId="urn:microsoft.com/office/officeart/2005/8/layout/vProcess5"/>
    <dgm:cxn modelId="{0A60B964-C2B9-4FA3-966F-BB3D75978C8D}" type="presParOf" srcId="{58D38490-E88D-4937-8C58-B4C2F04D269D}" destId="{3E6DA0EB-038F-4BDA-B35E-29CD8BA0521F}" srcOrd="5" destOrd="0" presId="urn:microsoft.com/office/officeart/2005/8/layout/vProcess5"/>
    <dgm:cxn modelId="{EACED0A3-A9BE-4913-A12C-10E94309B872}" type="presParOf" srcId="{58D38490-E88D-4937-8C58-B4C2F04D269D}" destId="{D4866811-46A6-4B37-BABE-655D3FFB8261}" srcOrd="6" destOrd="0" presId="urn:microsoft.com/office/officeart/2005/8/layout/vProcess5"/>
    <dgm:cxn modelId="{7D607CE0-8B57-48A9-BF3C-932A516E726F}" type="presParOf" srcId="{58D38490-E88D-4937-8C58-B4C2F04D269D}" destId="{DDF4F0DA-4F54-4F8F-9DB9-9901FCDF7C70}" srcOrd="7" destOrd="0" presId="urn:microsoft.com/office/officeart/2005/8/layout/vProcess5"/>
    <dgm:cxn modelId="{8EF6640A-1D54-4A7E-A84A-9A2403C9825C}" type="presParOf" srcId="{58D38490-E88D-4937-8C58-B4C2F04D269D}" destId="{56E27AD8-10D9-4E8F-9097-49D36A3FFD29}"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58474E-270E-4326-B6C5-F1E1FC5DE09E}">
      <dsp:nvSpPr>
        <dsp:cNvPr id="0" name=""/>
        <dsp:cNvSpPr/>
      </dsp:nvSpPr>
      <dsp:spPr>
        <a:xfrm>
          <a:off x="214253" y="218312"/>
          <a:ext cx="8024167" cy="1491834"/>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37E7B1-4B0F-4B55-A28B-432F869F794E}">
      <dsp:nvSpPr>
        <dsp:cNvPr id="0" name=""/>
        <dsp:cNvSpPr/>
      </dsp:nvSpPr>
      <dsp:spPr>
        <a:xfrm>
          <a:off x="3720622" y="3776836"/>
          <a:ext cx="832497" cy="532798"/>
        </a:xfrm>
        <a:prstGeom prst="downArrow">
          <a:avLst/>
        </a:prstGeom>
        <a:solidFill>
          <a:schemeClr val="accent1">
            <a:tint val="6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210992-0C8F-48F8-B589-0DE2440B3CD2}">
      <dsp:nvSpPr>
        <dsp:cNvPr id="0" name=""/>
        <dsp:cNvSpPr/>
      </dsp:nvSpPr>
      <dsp:spPr>
        <a:xfrm>
          <a:off x="-8" y="4325324"/>
          <a:ext cx="8596684" cy="785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fr-FR" sz="3600" b="0" kern="1200" dirty="0" smtClean="0">
              <a:latin typeface="Dosis" panose="02010503020202060003" pitchFamily="50" charset="0"/>
              <a:ea typeface="Yu Gothic Light" panose="020B0300000000000000" pitchFamily="34" charset="-128"/>
              <a:cs typeface="Estrangelo Edessa" panose="03080600000000000000" pitchFamily="66" charset="0"/>
            </a:rPr>
            <a:t>mise en œuvre d’un parcours de formation contractualisé</a:t>
          </a:r>
          <a:endParaRPr lang="fr-FR" sz="3600" b="0" kern="1200" dirty="0">
            <a:latin typeface="Dosis" panose="02010503020202060003" pitchFamily="50" charset="0"/>
            <a:ea typeface="Yu Gothic Light" panose="020B0300000000000000" pitchFamily="34" charset="-128"/>
            <a:cs typeface="Estrangelo Edessa" panose="03080600000000000000" pitchFamily="66" charset="0"/>
          </a:endParaRPr>
        </a:p>
      </dsp:txBody>
      <dsp:txXfrm>
        <a:off x="-8" y="4325324"/>
        <a:ext cx="8596684" cy="785700"/>
      </dsp:txXfrm>
    </dsp:sp>
    <dsp:sp modelId="{25AE85B2-477C-43C8-AB70-7CC708C57202}">
      <dsp:nvSpPr>
        <dsp:cNvPr id="0" name=""/>
        <dsp:cNvSpPr/>
      </dsp:nvSpPr>
      <dsp:spPr>
        <a:xfrm>
          <a:off x="0" y="0"/>
          <a:ext cx="8233388" cy="3832672"/>
        </a:xfrm>
        <a:prstGeom prst="funnel">
          <a:avLst/>
        </a:prstGeom>
        <a:solidFill>
          <a:schemeClr val="lt1">
            <a:alpha val="4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58474E-270E-4326-B6C5-F1E1FC5DE09E}">
      <dsp:nvSpPr>
        <dsp:cNvPr id="0" name=""/>
        <dsp:cNvSpPr/>
      </dsp:nvSpPr>
      <dsp:spPr>
        <a:xfrm>
          <a:off x="-601424" y="258098"/>
          <a:ext cx="7188935" cy="1336550"/>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37E7B1-4B0F-4B55-A28B-432F869F794E}">
      <dsp:nvSpPr>
        <dsp:cNvPr id="0" name=""/>
        <dsp:cNvSpPr/>
      </dsp:nvSpPr>
      <dsp:spPr>
        <a:xfrm>
          <a:off x="2626088" y="3745463"/>
          <a:ext cx="745842" cy="477339"/>
        </a:xfrm>
        <a:prstGeom prst="downArrow">
          <a:avLst/>
        </a:prstGeom>
        <a:solidFill>
          <a:schemeClr val="accent1">
            <a:tint val="6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210992-0C8F-48F8-B589-0DE2440B3CD2}">
      <dsp:nvSpPr>
        <dsp:cNvPr id="0" name=""/>
        <dsp:cNvSpPr/>
      </dsp:nvSpPr>
      <dsp:spPr>
        <a:xfrm>
          <a:off x="-1295433" y="3912728"/>
          <a:ext cx="8588887" cy="895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fr-FR" sz="3000" kern="1200" dirty="0" smtClean="0"/>
            <a:t>Aide à la mise en œuvre de la convention de formation</a:t>
          </a:r>
          <a:endParaRPr lang="fr-FR" sz="3000" kern="1200" dirty="0"/>
        </a:p>
      </dsp:txBody>
      <dsp:txXfrm>
        <a:off x="-1295433" y="3912728"/>
        <a:ext cx="8588887" cy="895011"/>
      </dsp:txXfrm>
    </dsp:sp>
    <dsp:sp modelId="{BCB6CCDA-41C9-4E3A-A691-68A0392C7A99}">
      <dsp:nvSpPr>
        <dsp:cNvPr id="0" name=""/>
        <dsp:cNvSpPr/>
      </dsp:nvSpPr>
      <dsp:spPr>
        <a:xfrm>
          <a:off x="2079129" y="1697873"/>
          <a:ext cx="2120196" cy="1342517"/>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latin typeface="Dosis" panose="02010503020202060003" pitchFamily="50" charset="0"/>
            </a:rPr>
            <a:t>Savoirs, savoir faire, savoir être</a:t>
          </a:r>
          <a:endParaRPr lang="fr-FR" sz="2000" kern="1200" dirty="0">
            <a:latin typeface="Dosis" panose="02010503020202060003" pitchFamily="50" charset="0"/>
          </a:endParaRPr>
        </a:p>
      </dsp:txBody>
      <dsp:txXfrm>
        <a:off x="2079129" y="1697873"/>
        <a:ext cx="2120196" cy="1342517"/>
      </dsp:txXfrm>
    </dsp:sp>
    <dsp:sp modelId="{6DA94C52-1142-49A9-A12D-414D7A0AE5AA}">
      <dsp:nvSpPr>
        <dsp:cNvPr id="0" name=""/>
        <dsp:cNvSpPr/>
      </dsp:nvSpPr>
      <dsp:spPr>
        <a:xfrm>
          <a:off x="33448" y="398528"/>
          <a:ext cx="2824803" cy="1342517"/>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latin typeface="Dosis" panose="02010503020202060003" pitchFamily="50" charset="0"/>
            </a:rPr>
            <a:t>Parcours d’expériences</a:t>
          </a:r>
          <a:endParaRPr lang="fr-FR" sz="1800" kern="1200" dirty="0">
            <a:latin typeface="Dosis" panose="02010503020202060003" pitchFamily="50" charset="0"/>
          </a:endParaRPr>
        </a:p>
      </dsp:txBody>
      <dsp:txXfrm>
        <a:off x="33448" y="398528"/>
        <a:ext cx="2824803" cy="1342517"/>
      </dsp:txXfrm>
    </dsp:sp>
    <dsp:sp modelId="{6D7DFFD1-000A-462A-A454-3C8E4D2E4F2B}">
      <dsp:nvSpPr>
        <dsp:cNvPr id="0" name=""/>
        <dsp:cNvSpPr/>
      </dsp:nvSpPr>
      <dsp:spPr>
        <a:xfrm>
          <a:off x="3101673" y="570763"/>
          <a:ext cx="2896346" cy="1342517"/>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kern="1200" dirty="0" smtClean="0">
              <a:latin typeface="Dosis" panose="02010503020202060003" pitchFamily="50" charset="0"/>
            </a:rPr>
            <a:t>Compétences attendues</a:t>
          </a:r>
          <a:endParaRPr lang="fr-FR" sz="1800" kern="1200" dirty="0">
            <a:latin typeface="Dosis" panose="02010503020202060003" pitchFamily="50" charset="0"/>
          </a:endParaRPr>
        </a:p>
      </dsp:txBody>
      <dsp:txXfrm>
        <a:off x="3101673" y="570763"/>
        <a:ext cx="2896346" cy="1342517"/>
      </dsp:txXfrm>
    </dsp:sp>
    <dsp:sp modelId="{25AE85B2-477C-43C8-AB70-7CC708C57202}">
      <dsp:nvSpPr>
        <dsp:cNvPr id="0" name=""/>
        <dsp:cNvSpPr/>
      </dsp:nvSpPr>
      <dsp:spPr>
        <a:xfrm>
          <a:off x="-689179" y="-34345"/>
          <a:ext cx="7376379" cy="3598093"/>
        </a:xfrm>
        <a:prstGeom prst="funnel">
          <a:avLst/>
        </a:prstGeom>
        <a:solidFill>
          <a:schemeClr val="lt1">
            <a:alpha val="4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A2ABE23-FF1C-4FF1-A0BA-8B606E27E5B6}">
      <dsp:nvSpPr>
        <dsp:cNvPr id="0" name=""/>
        <dsp:cNvSpPr/>
      </dsp:nvSpPr>
      <dsp:spPr>
        <a:xfrm>
          <a:off x="0" y="0"/>
          <a:ext cx="9045511" cy="1307148"/>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lvl="0" algn="l" defTabSz="2444750">
            <a:lnSpc>
              <a:spcPct val="90000"/>
            </a:lnSpc>
            <a:spcBef>
              <a:spcPct val="0"/>
            </a:spcBef>
            <a:spcAft>
              <a:spcPct val="35000"/>
            </a:spcAft>
          </a:pPr>
          <a:r>
            <a:rPr lang="fr-FR" sz="5500" kern="1200" dirty="0" smtClean="0">
              <a:latin typeface="Dosis" panose="02010503020202060003" pitchFamily="50" charset="0"/>
            </a:rPr>
            <a:t>CE QU’IL FAUT FAIRE</a:t>
          </a:r>
          <a:endParaRPr lang="fr-FR" sz="5500" kern="1200" dirty="0">
            <a:latin typeface="Dosis" panose="02010503020202060003" pitchFamily="50" charset="0"/>
          </a:endParaRPr>
        </a:p>
      </dsp:txBody>
      <dsp:txXfrm>
        <a:off x="0" y="0"/>
        <a:ext cx="7711566" cy="1307148"/>
      </dsp:txXfrm>
    </dsp:sp>
    <dsp:sp modelId="{407E19FE-C03B-4FEA-95BD-E9863A886DD4}">
      <dsp:nvSpPr>
        <dsp:cNvPr id="0" name=""/>
        <dsp:cNvSpPr/>
      </dsp:nvSpPr>
      <dsp:spPr>
        <a:xfrm>
          <a:off x="798133" y="1525006"/>
          <a:ext cx="9045511" cy="1307148"/>
        </a:xfrm>
        <a:prstGeom prst="roundRect">
          <a:avLst>
            <a:gd name="adj" fmla="val 10000"/>
          </a:avLst>
        </a:prstGeom>
        <a:solidFill>
          <a:schemeClr val="accent2">
            <a:hueOff val="-1482143"/>
            <a:satOff val="7100"/>
            <a:lumOff val="656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lvl="0" algn="l" defTabSz="2444750">
            <a:lnSpc>
              <a:spcPct val="90000"/>
            </a:lnSpc>
            <a:spcBef>
              <a:spcPct val="0"/>
            </a:spcBef>
            <a:spcAft>
              <a:spcPct val="35000"/>
            </a:spcAft>
          </a:pPr>
          <a:r>
            <a:rPr lang="fr-FR" sz="5500" kern="1200" dirty="0" smtClean="0">
              <a:latin typeface="Dosis" panose="02010503020202060003" pitchFamily="50" charset="0"/>
            </a:rPr>
            <a:t>CE QU’IL FAUT EVITER</a:t>
          </a:r>
          <a:endParaRPr lang="fr-FR" sz="5500" kern="1200" dirty="0">
            <a:latin typeface="Dosis" panose="02010503020202060003" pitchFamily="50" charset="0"/>
          </a:endParaRPr>
        </a:p>
      </dsp:txBody>
      <dsp:txXfrm>
        <a:off x="798133" y="1525006"/>
        <a:ext cx="7397731" cy="1307148"/>
      </dsp:txXfrm>
    </dsp:sp>
    <dsp:sp modelId="{68ECB0DD-DFA4-4B3B-A872-72B3CDEE0A66}">
      <dsp:nvSpPr>
        <dsp:cNvPr id="0" name=""/>
        <dsp:cNvSpPr/>
      </dsp:nvSpPr>
      <dsp:spPr>
        <a:xfrm>
          <a:off x="1596266" y="3050013"/>
          <a:ext cx="9045511" cy="1307148"/>
        </a:xfrm>
        <a:prstGeom prst="roundRect">
          <a:avLst>
            <a:gd name="adj" fmla="val 10000"/>
          </a:avLst>
        </a:prstGeom>
        <a:solidFill>
          <a:schemeClr val="accent2">
            <a:hueOff val="-2964285"/>
            <a:satOff val="14200"/>
            <a:lumOff val="1313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209550" rIns="209550" bIns="209550" numCol="1" spcCol="1270" anchor="ctr" anchorCtr="0">
          <a:noAutofit/>
        </a:bodyPr>
        <a:lstStyle/>
        <a:p>
          <a:pPr lvl="0" algn="l" defTabSz="2444750">
            <a:lnSpc>
              <a:spcPct val="90000"/>
            </a:lnSpc>
            <a:spcBef>
              <a:spcPct val="0"/>
            </a:spcBef>
            <a:spcAft>
              <a:spcPct val="35000"/>
            </a:spcAft>
          </a:pPr>
          <a:r>
            <a:rPr lang="fr-FR" sz="5500" kern="1200" dirty="0" smtClean="0">
              <a:latin typeface="Dosis" panose="02010503020202060003" pitchFamily="50" charset="0"/>
            </a:rPr>
            <a:t>POINTS DE VIGILEANCE</a:t>
          </a:r>
          <a:endParaRPr lang="fr-FR" sz="5500" kern="1200" dirty="0">
            <a:latin typeface="Dosis" panose="02010503020202060003" pitchFamily="50" charset="0"/>
          </a:endParaRPr>
        </a:p>
      </dsp:txBody>
      <dsp:txXfrm>
        <a:off x="1596266" y="3050013"/>
        <a:ext cx="7397731" cy="1307148"/>
      </dsp:txXfrm>
    </dsp:sp>
    <dsp:sp modelId="{50ACB23C-8C7D-472E-B064-F1C879E24C5A}">
      <dsp:nvSpPr>
        <dsp:cNvPr id="0" name=""/>
        <dsp:cNvSpPr/>
      </dsp:nvSpPr>
      <dsp:spPr>
        <a:xfrm>
          <a:off x="8195864" y="991254"/>
          <a:ext cx="849646" cy="849646"/>
        </a:xfrm>
        <a:prstGeom prst="downArrow">
          <a:avLst>
            <a:gd name="adj1" fmla="val 55000"/>
            <a:gd name="adj2" fmla="val 45000"/>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latin typeface="Dosis" panose="02010503020202060003" pitchFamily="50" charset="0"/>
          </a:endParaRPr>
        </a:p>
      </dsp:txBody>
      <dsp:txXfrm>
        <a:off x="8195864" y="991254"/>
        <a:ext cx="849646" cy="849646"/>
      </dsp:txXfrm>
    </dsp:sp>
    <dsp:sp modelId="{3E6DA0EB-038F-4BDA-B35E-29CD8BA0521F}">
      <dsp:nvSpPr>
        <dsp:cNvPr id="0" name=""/>
        <dsp:cNvSpPr/>
      </dsp:nvSpPr>
      <dsp:spPr>
        <a:xfrm>
          <a:off x="8993998" y="2507546"/>
          <a:ext cx="849646" cy="849646"/>
        </a:xfrm>
        <a:prstGeom prst="downArrow">
          <a:avLst>
            <a:gd name="adj1" fmla="val 55000"/>
            <a:gd name="adj2" fmla="val 45000"/>
          </a:avLst>
        </a:prstGeom>
        <a:solidFill>
          <a:schemeClr val="accent2">
            <a:tint val="40000"/>
            <a:alpha val="90000"/>
            <a:hueOff val="-4091836"/>
            <a:satOff val="45107"/>
            <a:lumOff val="4296"/>
            <a:alphaOff val="0"/>
          </a:schemeClr>
        </a:solidFill>
        <a:ln w="19050" cap="rnd" cmpd="sng" algn="ctr">
          <a:solidFill>
            <a:schemeClr val="accent2">
              <a:tint val="40000"/>
              <a:alpha val="90000"/>
              <a:hueOff val="-4091836"/>
              <a:satOff val="45107"/>
              <a:lumOff val="42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latin typeface="Dosis" panose="02010503020202060003" pitchFamily="50" charset="0"/>
          </a:endParaRPr>
        </a:p>
      </dsp:txBody>
      <dsp:txXfrm>
        <a:off x="8993998" y="2507546"/>
        <a:ext cx="849646" cy="84964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A2ABE23-FF1C-4FF1-A0BA-8B606E27E5B6}">
      <dsp:nvSpPr>
        <dsp:cNvPr id="0" name=""/>
        <dsp:cNvSpPr/>
      </dsp:nvSpPr>
      <dsp:spPr>
        <a:xfrm>
          <a:off x="0" y="30787"/>
          <a:ext cx="2041081" cy="1290357"/>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defTabSz="933450">
            <a:lnSpc>
              <a:spcPct val="90000"/>
            </a:lnSpc>
            <a:spcBef>
              <a:spcPct val="0"/>
            </a:spcBef>
            <a:spcAft>
              <a:spcPct val="35000"/>
            </a:spcAft>
          </a:pPr>
          <a:r>
            <a:rPr lang="fr-FR" sz="2100" kern="1200" dirty="0" smtClean="0">
              <a:latin typeface="Dosis" panose="02010503020202060003" pitchFamily="50" charset="0"/>
            </a:rPr>
            <a:t>CE QU’IL FAUT FAIRE</a:t>
          </a:r>
        </a:p>
        <a:p>
          <a:pPr lvl="0" algn="ctr" defTabSz="933450">
            <a:lnSpc>
              <a:spcPct val="90000"/>
            </a:lnSpc>
            <a:spcBef>
              <a:spcPct val="0"/>
            </a:spcBef>
            <a:spcAft>
              <a:spcPct val="35000"/>
            </a:spcAft>
          </a:pPr>
          <a:endParaRPr lang="fr-FR" sz="2100" kern="1200" dirty="0">
            <a:latin typeface="Dosis" panose="02010503020202060003" pitchFamily="50" charset="0"/>
          </a:endParaRPr>
        </a:p>
      </dsp:txBody>
      <dsp:txXfrm>
        <a:off x="0" y="30787"/>
        <a:ext cx="1756255" cy="1290357"/>
      </dsp:txXfrm>
    </dsp:sp>
    <dsp:sp modelId="{407E19FE-C03B-4FEA-95BD-E9863A886DD4}">
      <dsp:nvSpPr>
        <dsp:cNvPr id="0" name=""/>
        <dsp:cNvSpPr/>
      </dsp:nvSpPr>
      <dsp:spPr>
        <a:xfrm>
          <a:off x="4618574" y="56461"/>
          <a:ext cx="2210557" cy="1290357"/>
        </a:xfrm>
        <a:prstGeom prst="roundRect">
          <a:avLst>
            <a:gd name="adj" fmla="val 10000"/>
          </a:avLst>
        </a:prstGeom>
        <a:solidFill>
          <a:schemeClr val="accent2">
            <a:hueOff val="-1482143"/>
            <a:satOff val="7100"/>
            <a:lumOff val="656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defTabSz="933450">
            <a:lnSpc>
              <a:spcPct val="90000"/>
            </a:lnSpc>
            <a:spcBef>
              <a:spcPct val="0"/>
            </a:spcBef>
            <a:spcAft>
              <a:spcPct val="35000"/>
            </a:spcAft>
          </a:pPr>
          <a:r>
            <a:rPr lang="fr-FR" sz="2100" kern="1200" dirty="0" smtClean="0">
              <a:latin typeface="Dosis" panose="02010503020202060003" pitchFamily="50" charset="0"/>
            </a:rPr>
            <a:t>CE QU’IL FAUT EVITER</a:t>
          </a:r>
        </a:p>
        <a:p>
          <a:pPr lvl="0" algn="ctr" defTabSz="933450">
            <a:lnSpc>
              <a:spcPct val="90000"/>
            </a:lnSpc>
            <a:spcBef>
              <a:spcPct val="0"/>
            </a:spcBef>
            <a:spcAft>
              <a:spcPct val="35000"/>
            </a:spcAft>
          </a:pPr>
          <a:endParaRPr lang="fr-FR" sz="2100" kern="1200" dirty="0">
            <a:latin typeface="Dosis" panose="02010503020202060003" pitchFamily="50" charset="0"/>
          </a:endParaRPr>
        </a:p>
      </dsp:txBody>
      <dsp:txXfrm>
        <a:off x="4618574" y="56461"/>
        <a:ext cx="1819027" cy="1290357"/>
      </dsp:txXfrm>
    </dsp:sp>
    <dsp:sp modelId="{68ECB0DD-DFA4-4B3B-A872-72B3CDEE0A66}">
      <dsp:nvSpPr>
        <dsp:cNvPr id="0" name=""/>
        <dsp:cNvSpPr/>
      </dsp:nvSpPr>
      <dsp:spPr>
        <a:xfrm>
          <a:off x="8861015" y="69631"/>
          <a:ext cx="2240565" cy="1290357"/>
        </a:xfrm>
        <a:prstGeom prst="roundRect">
          <a:avLst>
            <a:gd name="adj" fmla="val 10000"/>
          </a:avLst>
        </a:prstGeom>
        <a:solidFill>
          <a:schemeClr val="accent2">
            <a:hueOff val="-2964285"/>
            <a:satOff val="14200"/>
            <a:lumOff val="1313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defTabSz="933450">
            <a:lnSpc>
              <a:spcPct val="90000"/>
            </a:lnSpc>
            <a:spcBef>
              <a:spcPct val="0"/>
            </a:spcBef>
            <a:spcAft>
              <a:spcPct val="35000"/>
            </a:spcAft>
          </a:pPr>
          <a:r>
            <a:rPr lang="fr-FR" sz="2100" kern="1200" dirty="0" smtClean="0">
              <a:latin typeface="Dosis" panose="02010503020202060003" pitchFamily="50" charset="0"/>
            </a:rPr>
            <a:t>POINTS DE VIGILEANCE</a:t>
          </a:r>
        </a:p>
        <a:p>
          <a:pPr lvl="0" algn="ctr" defTabSz="933450">
            <a:lnSpc>
              <a:spcPct val="90000"/>
            </a:lnSpc>
            <a:spcBef>
              <a:spcPct val="0"/>
            </a:spcBef>
            <a:spcAft>
              <a:spcPct val="35000"/>
            </a:spcAft>
          </a:pPr>
          <a:endParaRPr lang="fr-FR" sz="2100" kern="1200" dirty="0">
            <a:latin typeface="Dosis" panose="02010503020202060003" pitchFamily="50" charset="0"/>
          </a:endParaRPr>
        </a:p>
      </dsp:txBody>
      <dsp:txXfrm>
        <a:off x="8861015" y="69631"/>
        <a:ext cx="1843719" cy="1290357"/>
      </dsp:txXfrm>
    </dsp:sp>
    <dsp:sp modelId="{50ACB23C-8C7D-472E-B064-F1C879E24C5A}">
      <dsp:nvSpPr>
        <dsp:cNvPr id="0" name=""/>
        <dsp:cNvSpPr/>
      </dsp:nvSpPr>
      <dsp:spPr>
        <a:xfrm rot="16200000">
          <a:off x="2981158" y="357892"/>
          <a:ext cx="838732" cy="838732"/>
        </a:xfrm>
        <a:prstGeom prst="downArrow">
          <a:avLst>
            <a:gd name="adj1" fmla="val 55000"/>
            <a:gd name="adj2" fmla="val 45000"/>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latin typeface="Dosis" panose="02010503020202060003" pitchFamily="50" charset="0"/>
          </a:endParaRPr>
        </a:p>
      </dsp:txBody>
      <dsp:txXfrm rot="16200000">
        <a:off x="2981158" y="357892"/>
        <a:ext cx="838732" cy="838732"/>
      </dsp:txXfrm>
    </dsp:sp>
    <dsp:sp modelId="{3E6DA0EB-038F-4BDA-B35E-29CD8BA0521F}">
      <dsp:nvSpPr>
        <dsp:cNvPr id="0" name=""/>
        <dsp:cNvSpPr/>
      </dsp:nvSpPr>
      <dsp:spPr>
        <a:xfrm rot="16200000">
          <a:off x="7459536" y="466689"/>
          <a:ext cx="838732" cy="838732"/>
        </a:xfrm>
        <a:prstGeom prst="downArrow">
          <a:avLst>
            <a:gd name="adj1" fmla="val 55000"/>
            <a:gd name="adj2" fmla="val 45000"/>
          </a:avLst>
        </a:prstGeom>
        <a:solidFill>
          <a:schemeClr val="accent2">
            <a:tint val="40000"/>
            <a:alpha val="90000"/>
            <a:hueOff val="-4091836"/>
            <a:satOff val="45107"/>
            <a:lumOff val="4296"/>
            <a:alphaOff val="0"/>
          </a:schemeClr>
        </a:solidFill>
        <a:ln w="19050" cap="rnd" cmpd="sng" algn="ctr">
          <a:solidFill>
            <a:schemeClr val="accent2">
              <a:tint val="40000"/>
              <a:alpha val="90000"/>
              <a:hueOff val="-4091836"/>
              <a:satOff val="45107"/>
              <a:lumOff val="42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latin typeface="Dosis" panose="02010503020202060003" pitchFamily="50" charset="0"/>
          </a:endParaRPr>
        </a:p>
      </dsp:txBody>
      <dsp:txXfrm rot="16200000">
        <a:off x="7459536" y="466689"/>
        <a:ext cx="838732" cy="83873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5622799" y="0"/>
            <a:ext cx="4301543" cy="341064"/>
          </a:xfrm>
          <a:prstGeom prst="rect">
            <a:avLst/>
          </a:prstGeom>
        </p:spPr>
        <p:txBody>
          <a:bodyPr vert="horz" lIns="91440" tIns="45720" rIns="91440" bIns="45720" rtlCol="0"/>
          <a:lstStyle>
            <a:lvl1pPr algn="r">
              <a:defRPr sz="1200"/>
            </a:lvl1pPr>
          </a:lstStyle>
          <a:p>
            <a:fld id="{436B705A-60E8-4CA3-ABED-765D3F1D9DF6}" type="datetimeFigureOut">
              <a:rPr lang="fr-FR" smtClean="0"/>
              <a:pPr/>
              <a:t>16/09/2016</a:t>
            </a:fld>
            <a:endParaRPr lang="fr-FR"/>
          </a:p>
        </p:txBody>
      </p:sp>
      <p:sp>
        <p:nvSpPr>
          <p:cNvPr id="4" name="Espace réservé du pied de page 3"/>
          <p:cNvSpPr>
            <a:spLocks noGrp="1"/>
          </p:cNvSpPr>
          <p:nvPr>
            <p:ph type="ftr" sz="quarter" idx="2"/>
          </p:nvPr>
        </p:nvSpPr>
        <p:spPr>
          <a:xfrm>
            <a:off x="1" y="6456612"/>
            <a:ext cx="4301543" cy="34106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5622799" y="6456612"/>
            <a:ext cx="4301543" cy="341064"/>
          </a:xfrm>
          <a:prstGeom prst="rect">
            <a:avLst/>
          </a:prstGeom>
        </p:spPr>
        <p:txBody>
          <a:bodyPr vert="horz" lIns="91440" tIns="45720" rIns="91440" bIns="45720" rtlCol="0" anchor="b"/>
          <a:lstStyle>
            <a:lvl1pPr algn="r">
              <a:defRPr sz="1200"/>
            </a:lvl1pPr>
          </a:lstStyle>
          <a:p>
            <a:fld id="{F20832A9-1589-4414-A07F-DD7D905C6781}" type="slidenum">
              <a:rPr lang="fr-FR" smtClean="0"/>
              <a:pPr/>
              <a:t>‹N°›</a:t>
            </a:fld>
            <a:endParaRPr lang="fr-FR"/>
          </a:p>
        </p:txBody>
      </p:sp>
    </p:spTree>
    <p:extLst>
      <p:ext uri="{BB962C8B-B14F-4D97-AF65-F5344CB8AC3E}">
        <p14:creationId xmlns:p14="http://schemas.microsoft.com/office/powerpoint/2010/main" xmlns="" val="211125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622799" y="0"/>
            <a:ext cx="4301543" cy="341064"/>
          </a:xfrm>
          <a:prstGeom prst="rect">
            <a:avLst/>
          </a:prstGeom>
        </p:spPr>
        <p:txBody>
          <a:bodyPr vert="horz" lIns="91440" tIns="45720" rIns="91440" bIns="45720" rtlCol="0"/>
          <a:lstStyle>
            <a:lvl1pPr algn="r">
              <a:defRPr sz="1200"/>
            </a:lvl1pPr>
          </a:lstStyle>
          <a:p>
            <a:fld id="{88F81B7E-FEBC-4FB1-986E-976C39421EF1}" type="datetimeFigureOut">
              <a:rPr lang="fr-FR" smtClean="0"/>
              <a:pPr/>
              <a:t>16/09/2016</a:t>
            </a:fld>
            <a:endParaRPr lang="fr-FR"/>
          </a:p>
        </p:txBody>
      </p:sp>
      <p:sp>
        <p:nvSpPr>
          <p:cNvPr id="4" name="Espace réservé de l'image des diapositives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1" y="6456612"/>
            <a:ext cx="4301543" cy="34106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622799" y="6456612"/>
            <a:ext cx="4301543" cy="341064"/>
          </a:xfrm>
          <a:prstGeom prst="rect">
            <a:avLst/>
          </a:prstGeom>
        </p:spPr>
        <p:txBody>
          <a:bodyPr vert="horz" lIns="91440" tIns="45720" rIns="91440" bIns="45720" rtlCol="0" anchor="b"/>
          <a:lstStyle>
            <a:lvl1pPr algn="r">
              <a:defRPr sz="1200"/>
            </a:lvl1pPr>
          </a:lstStyle>
          <a:p>
            <a:fld id="{60065947-9255-48DA-8729-53A9636610FD}" type="slidenum">
              <a:rPr lang="fr-FR" smtClean="0"/>
              <a:pPr/>
              <a:t>‹N°›</a:t>
            </a:fld>
            <a:endParaRPr lang="fr-FR"/>
          </a:p>
        </p:txBody>
      </p:sp>
    </p:spTree>
    <p:extLst>
      <p:ext uri="{BB962C8B-B14F-4D97-AF65-F5344CB8AC3E}">
        <p14:creationId xmlns:p14="http://schemas.microsoft.com/office/powerpoint/2010/main" xmlns="" val="899555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0065947-9255-48DA-8729-53A9636610FD}" type="slidenum">
              <a:rPr lang="fr-FR" smtClean="0"/>
              <a:pPr/>
              <a:t>1</a:t>
            </a:fld>
            <a:endParaRPr lang="fr-FR"/>
          </a:p>
        </p:txBody>
      </p:sp>
    </p:spTree>
    <p:extLst>
      <p:ext uri="{BB962C8B-B14F-4D97-AF65-F5344CB8AC3E}">
        <p14:creationId xmlns:p14="http://schemas.microsoft.com/office/powerpoint/2010/main" xmlns="" val="3558552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La compétence, c’est donc à la fois le fait de pouvoir disposer de moyens qui permettent d’agir comme de disposer d’un pouvoir sur quelqu’un ou quelque chose pour agir ; à cela s’ajoute le fait qu’elle n’existe pas en soi, elle n’existe que si elle est reconnue, c’est-à-dire perçue par autrui à partir de différents éléments attestant à ses yeux de l’existence d’une compétence.</a:t>
            </a:r>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21</a:t>
            </a:fld>
            <a:endParaRPr lang="fr-FR"/>
          </a:p>
        </p:txBody>
      </p:sp>
    </p:spTree>
    <p:extLst>
      <p:ext uri="{BB962C8B-B14F-4D97-AF65-F5344CB8AC3E}">
        <p14:creationId xmlns:p14="http://schemas.microsoft.com/office/powerpoint/2010/main" xmlns="" val="2004792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Celui</a:t>
            </a:r>
            <a:r>
              <a:rPr lang="fr-FR" sz="1200" baseline="0" dirty="0" smtClean="0">
                <a:latin typeface="Estrangelo Edessa" panose="03080600000000000000" pitchFamily="66" charset="0"/>
                <a:ea typeface="Champagne &amp; Limousines" panose="020B0502020202020204" pitchFamily="34" charset="0"/>
                <a:cs typeface="Estrangelo Edessa" panose="03080600000000000000" pitchFamily="66" charset="0"/>
              </a:rPr>
              <a:t> qui est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compétent sera donc celui qui a le « pouvoir d’agir », c’est-à-dire qu’il dispose non seulement de connaissances mais qu’il a aussi une expérience des situations dans lesquelles il convient d’utiliser telle ou telle compétence ; cela suppose donc qu’il ait l’occasion de s’entraîner à mobiliser les mêmes connaissances dans différentes situations afin d’avoir suffisamment d’expérience pour construire une compétence2. Disposer du « pouvoir d’agir » signifie également que celui qui est compétent est celui qui prend, en toute autonomie, des décisions ; les situations offrant une telle possibilité sont des situations complexes face auxquelles il doit apprendre à analyser la situation pour déterminer ce qu’il doit faire3 .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Enseignement</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Enfin, pour l’enseignant, il s’agit de faire une place à l’observation des élèves au travail, dans différentes situations complexes, pour pouvoir recueillir suffisamment d’éléments lui permettant d’inférer la présence chez tel ou tel élève d’une compétence ; évaluer des compétences c’est donc faire la synthèse de plusieurs observations des élèves mis en situation de travail.</a:t>
            </a:r>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22</a:t>
            </a:fld>
            <a:endParaRPr lang="fr-FR"/>
          </a:p>
        </p:txBody>
      </p:sp>
    </p:spTree>
    <p:extLst>
      <p:ext uri="{BB962C8B-B14F-4D97-AF65-F5344CB8AC3E}">
        <p14:creationId xmlns:p14="http://schemas.microsoft.com/office/powerpoint/2010/main" xmlns="" val="3811244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Celui</a:t>
            </a:r>
            <a:r>
              <a:rPr lang="fr-FR" sz="1200" baseline="0" dirty="0" smtClean="0">
                <a:latin typeface="Estrangelo Edessa" panose="03080600000000000000" pitchFamily="66" charset="0"/>
                <a:ea typeface="Champagne &amp; Limousines" panose="020B0502020202020204" pitchFamily="34" charset="0"/>
                <a:cs typeface="Estrangelo Edessa" panose="03080600000000000000" pitchFamily="66" charset="0"/>
              </a:rPr>
              <a:t> qui est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compétent sera donc celui qui a le « pouvoir d’agir », c’est-à-dire qu’il dispose non seulement de connaissances mais qu’il a aussi une expérience des situations dans lesquelles il convient d’utiliser telle ou telle compétence ; cela suppose donc qu’il ait l’occasion de s’entraîner à mobiliser les mêmes connaissances dans différentes situations afin d’avoir suffisamment d’expérience pour construire une compétence2. Disposer du « pouvoir d’agir » signifie également que celui qui est compétent est celui qui prend, en toute autonomie, des décisions ; les situations offrant une telle possibilité sont des situations complexes face auxquelles il doit apprendre à analyser la situation pour déterminer ce qu’il doit faire3 .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Enseignement</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Enfin, pour l’enseignant, il s’agit de faire une place à l’observation des élèves au travail, dans différentes situations complexes, pour pouvoir recueillir suffisamment d’éléments lui permettant d’inférer la présence chez tel ou tel élève d’une compétence ; évaluer des compétences c’est donc faire la synthèse de plusieurs observations des élèves mis en situation de travail.</a:t>
            </a:r>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23</a:t>
            </a:fld>
            <a:endParaRPr lang="fr-FR"/>
          </a:p>
        </p:txBody>
      </p:sp>
    </p:spTree>
    <p:extLst>
      <p:ext uri="{BB962C8B-B14F-4D97-AF65-F5344CB8AC3E}">
        <p14:creationId xmlns:p14="http://schemas.microsoft.com/office/powerpoint/2010/main" xmlns="" val="2255492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24</a:t>
            </a:fld>
            <a:endParaRPr lang="fr-FR"/>
          </a:p>
        </p:txBody>
      </p:sp>
    </p:spTree>
    <p:extLst>
      <p:ext uri="{BB962C8B-B14F-4D97-AF65-F5344CB8AC3E}">
        <p14:creationId xmlns:p14="http://schemas.microsoft.com/office/powerpoint/2010/main" xmlns="" val="1765651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28</a:t>
            </a:fld>
            <a:endParaRPr lang="fr-FR"/>
          </a:p>
        </p:txBody>
      </p:sp>
    </p:spTree>
    <p:extLst>
      <p:ext uri="{BB962C8B-B14F-4D97-AF65-F5344CB8AC3E}">
        <p14:creationId xmlns:p14="http://schemas.microsoft.com/office/powerpoint/2010/main" xmlns="" val="96887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6</a:t>
            </a:fld>
            <a:endParaRPr lang="fr-FR"/>
          </a:p>
        </p:txBody>
      </p:sp>
    </p:spTree>
    <p:extLst>
      <p:ext uri="{BB962C8B-B14F-4D97-AF65-F5344CB8AC3E}">
        <p14:creationId xmlns:p14="http://schemas.microsoft.com/office/powerpoint/2010/main" xmlns="" val="2207727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7</a:t>
            </a:fld>
            <a:endParaRPr lang="fr-FR"/>
          </a:p>
        </p:txBody>
      </p:sp>
    </p:spTree>
    <p:extLst>
      <p:ext uri="{BB962C8B-B14F-4D97-AF65-F5344CB8AC3E}">
        <p14:creationId xmlns:p14="http://schemas.microsoft.com/office/powerpoint/2010/main" xmlns="" val="1452187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a:r>
              <a:rPr lang="fr-FR" sz="1200" kern="1200" dirty="0" smtClean="0">
                <a:solidFill>
                  <a:schemeClr val="tx1"/>
                </a:solidFill>
                <a:effectLst/>
                <a:latin typeface="+mn-lt"/>
                <a:ea typeface="+mn-ea"/>
                <a:cs typeface="+mn-cs"/>
              </a:rPr>
              <a:t>un accompagnement et un soutien permanent du stagiaire pendant l’année de stage ;</a:t>
            </a:r>
          </a:p>
          <a:p>
            <a:pPr lvl="0"/>
            <a:r>
              <a:rPr lang="fr-FR" sz="1200" kern="1200" dirty="0" smtClean="0">
                <a:solidFill>
                  <a:schemeClr val="tx1"/>
                </a:solidFill>
                <a:effectLst/>
                <a:latin typeface="+mn-lt"/>
                <a:ea typeface="+mn-ea"/>
                <a:cs typeface="+mn-cs"/>
              </a:rPr>
              <a:t>une possibilité de mêler différentes modalités de formation (stages, accompagnement de collègues expérimentés, visites de services et d’administrations, autoformation…) ;</a:t>
            </a:r>
          </a:p>
          <a:p>
            <a:pPr lvl="0"/>
            <a:r>
              <a:rPr lang="fr-FR" sz="1200" kern="1200" dirty="0" smtClean="0">
                <a:solidFill>
                  <a:schemeClr val="tx1"/>
                </a:solidFill>
                <a:effectLst/>
                <a:latin typeface="+mn-lt"/>
                <a:ea typeface="+mn-ea"/>
                <a:cs typeface="+mn-cs"/>
              </a:rPr>
              <a:t>une formalisation des acquis de formation par la rédaction d’un dossier de fin d’année de stage ; </a:t>
            </a:r>
          </a:p>
          <a:p>
            <a:pPr lvl="0"/>
            <a:r>
              <a:rPr lang="fr-FR" sz="1200" kern="1200" dirty="0" smtClean="0">
                <a:solidFill>
                  <a:schemeClr val="tx1"/>
                </a:solidFill>
                <a:effectLst/>
                <a:latin typeface="+mn-lt"/>
                <a:ea typeface="+mn-ea"/>
                <a:cs typeface="+mn-cs"/>
              </a:rPr>
              <a:t>un suivi et une évaluation continue du stagiaire par le biais de 3 entretiens intermédiaires d’évaluation.</a:t>
            </a:r>
            <a:endParaRPr lang="fr-FR" dirty="0" smtClean="0">
              <a:effectLst/>
            </a:endParaRPr>
          </a:p>
          <a:p>
            <a:pPr lvl="0"/>
            <a:r>
              <a:rPr lang="fr-FR" sz="1200" kern="1200" dirty="0" smtClean="0">
                <a:solidFill>
                  <a:schemeClr val="tx1"/>
                </a:solidFill>
                <a:effectLst/>
                <a:latin typeface="+mn-lt"/>
                <a:ea typeface="+mn-ea"/>
                <a:cs typeface="+mn-cs"/>
              </a:rPr>
              <a:t>Un suivi particulier en cas de situation difficile dans l’accomplissement de l’année de stage.</a:t>
            </a:r>
            <a:endParaRPr lang="fr-FR" dirty="0" smtClean="0">
              <a:effectLst/>
            </a:endParaRP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8</a:t>
            </a:fld>
            <a:endParaRPr lang="fr-FR"/>
          </a:p>
        </p:txBody>
      </p:sp>
    </p:spTree>
    <p:extLst>
      <p:ext uri="{BB962C8B-B14F-4D97-AF65-F5344CB8AC3E}">
        <p14:creationId xmlns:p14="http://schemas.microsoft.com/office/powerpoint/2010/main" xmlns="" val="3781686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10</a:t>
            </a:fld>
            <a:endParaRPr lang="fr-FR"/>
          </a:p>
        </p:txBody>
      </p:sp>
    </p:spTree>
    <p:extLst>
      <p:ext uri="{BB962C8B-B14F-4D97-AF65-F5344CB8AC3E}">
        <p14:creationId xmlns:p14="http://schemas.microsoft.com/office/powerpoint/2010/main" xmlns="" val="657796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1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Les évènements qui m’ont amenés à me présenter à ce concours / à postuler à ce métier…</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2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Les personnes ressources qui m’ont le plus accompagné dans mon projet, et ce qu’ils m’ont apporté…</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3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Ce qui a été le plus facile  &amp; le plus difficile dans ma préparation au concours / dans mon choix professionnel …</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4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Aujourd’hui, voici comment se traduit selon moi l’expertise dans mon futur métier …</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5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Ce que j’ai déjà expérimenté, avec réussite, et qui devrait me servir…</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6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Ce que m’apporte (va m’apporter) le contact avec un nouvel environnement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7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Voici le(s) domaine(s) sur le(s)quels j’ai développé de l’expertise …</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8 </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Voici le(s) domaine(s) dans le(s)quel(s) je pense devoir m’outiller pour faire face aux nouveaux défis professionnels à venir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9 Pour apprendre de nouvelles choses, j’ai besoin de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10 Ce que je vais pouvoir apporter à mes pairs pendant la période de formation…</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endParaRPr>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11</a:t>
            </a:fld>
            <a:endParaRPr lang="fr-FR"/>
          </a:p>
        </p:txBody>
      </p:sp>
    </p:spTree>
    <p:extLst>
      <p:ext uri="{BB962C8B-B14F-4D97-AF65-F5344CB8AC3E}">
        <p14:creationId xmlns:p14="http://schemas.microsoft.com/office/powerpoint/2010/main" xmlns="" val="182121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12</a:t>
            </a:fld>
            <a:endParaRPr lang="fr-FR"/>
          </a:p>
        </p:txBody>
      </p:sp>
    </p:spTree>
    <p:extLst>
      <p:ext uri="{BB962C8B-B14F-4D97-AF65-F5344CB8AC3E}">
        <p14:creationId xmlns:p14="http://schemas.microsoft.com/office/powerpoint/2010/main" xmlns="" val="605785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Philippe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Péaud</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responsable de la formation de formateur de l’académie de Poitiers, nous propose une analyse sémantique du mot "compétence" nous éclairant ainsi sur quelques principes de l’approche par compétences.</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Les significations portées par le mot « compétence » sont centrées sur l’idée du « juste rapport »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competentia</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ce qui le distingue des autres mots de la même famille, centrés sur l’idée de rivalité, de concurrence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competitio</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competitor</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Autrement dit, l’unité de sens « compéter – compétent - compétence » montre que la compétence ne se caractérise pas par l’atteinte d’un objectif fixé d’avance, en obtenant les meilleurs résultats possibles ; ce qui la caractérise, c’est la pertinence, c’est-à-dire le fait de convenir exactement à l’objet dont il s’agit. Compétence doit donc s’entendre au sens général de convenable, approprié.</a:t>
            </a:r>
          </a:p>
          <a:p>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19</a:t>
            </a:fld>
            <a:endParaRPr lang="fr-FR"/>
          </a:p>
        </p:txBody>
      </p:sp>
    </p:spTree>
    <p:extLst>
      <p:ext uri="{BB962C8B-B14F-4D97-AF65-F5344CB8AC3E}">
        <p14:creationId xmlns:p14="http://schemas.microsoft.com/office/powerpoint/2010/main" xmlns="" val="1034578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L’unité de sens « compéter – compétent - compétence » est le résultat d’un emprunt au latin juridique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competens</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participe présent du verbe </a:t>
            </a:r>
            <a:r>
              <a:rPr lang="fr-FR" sz="1200" dirty="0" err="1" smtClean="0">
                <a:latin typeface="Estrangelo Edessa" panose="03080600000000000000" pitchFamily="66" charset="0"/>
                <a:ea typeface="Champagne &amp; Limousines" panose="020B0502020202020204" pitchFamily="34" charset="0"/>
                <a:cs typeface="Estrangelo Edessa" panose="03080600000000000000" pitchFamily="66" charset="0"/>
              </a:rPr>
              <a:t>competere</a:t>
            </a:r>
            <a:r>
              <a:rPr lang="fr-FR" sz="1200" dirty="0" smtClean="0">
                <a:latin typeface="Estrangelo Edessa" panose="03080600000000000000" pitchFamily="66" charset="0"/>
                <a:ea typeface="Champagne &amp; Limousines" panose="020B0502020202020204" pitchFamily="34" charset="0"/>
                <a:cs typeface="Estrangelo Edessa" panose="03080600000000000000" pitchFamily="66" charset="0"/>
              </a:rPr>
              <a:t>, « convenir à ». C’est ce qui définit le premier sens du mot compétence : le ressort d’une juridiction (la compétence de tel tribunal), c’est-à-dire l’aptitude reconnue légalement à une autorité publique de faire tel ou tel acte dans des conditions déterminées. Cette signification apparaît au XIIIe siècle et est encore utilisée de nos jours dans le domaine juridique. De là, par généralisation, va découler l’idée de capacité, d’habileté reconnue à quelqu’un du fait de ses connaissances et de son expérience (à partir du XVIIe s.), cette reconnaissance lui conférant le droit de juger ou de décider. Même en son sens plus général, le mot compétence garde sa signification de « pouvoir d’agir », qui lui vient de son sens juridique spécialisé. </a:t>
            </a:r>
            <a:endParaRPr lang="fr-FR" dirty="0"/>
          </a:p>
        </p:txBody>
      </p:sp>
      <p:sp>
        <p:nvSpPr>
          <p:cNvPr id="4" name="Espace réservé du numéro de diapositive 3"/>
          <p:cNvSpPr>
            <a:spLocks noGrp="1"/>
          </p:cNvSpPr>
          <p:nvPr>
            <p:ph type="sldNum" sz="quarter" idx="10"/>
          </p:nvPr>
        </p:nvSpPr>
        <p:spPr/>
        <p:txBody>
          <a:bodyPr/>
          <a:lstStyle/>
          <a:p>
            <a:fld id="{BF362782-392F-4281-B0A4-B268E827CAF6}" type="slidenum">
              <a:rPr lang="fr-FR" smtClean="0"/>
              <a:pPr/>
              <a:t>20</a:t>
            </a:fld>
            <a:endParaRPr lang="fr-FR"/>
          </a:p>
        </p:txBody>
      </p:sp>
    </p:spTree>
    <p:extLst>
      <p:ext uri="{BB962C8B-B14F-4D97-AF65-F5344CB8AC3E}">
        <p14:creationId xmlns:p14="http://schemas.microsoft.com/office/powerpoint/2010/main" xmlns="" val="4029055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0" y="-8467"/>
            <a:ext cx="12188824" cy="6866467"/>
            <a:chOff x="0" y="-8467"/>
            <a:chExt cx="12188824" cy="6866467"/>
          </a:xfrm>
        </p:grpSpPr>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338328" cy="2898648"/>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2">
                    <a:lumMod val="50000"/>
                  </a:schemeClr>
                </a:solidFill>
              </a:defRPr>
            </a:lvl1pPr>
          </a:lstStyle>
          <a:p>
            <a:r>
              <a:rPr lang="fr-FR" dirty="0" smtClean="0"/>
              <a:t>Modifiez le style du titre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4" name="Date Placeholder 3"/>
          <p:cNvSpPr>
            <a:spLocks noGrp="1"/>
          </p:cNvSpPr>
          <p:nvPr>
            <p:ph type="dt" sz="half" idx="10"/>
          </p:nvPr>
        </p:nvSpPr>
        <p:spPr/>
        <p:txBody>
          <a:bodyPr/>
          <a:lstStyle/>
          <a:p>
            <a:fld id="{FB06B2C4-D18E-4F9B-A37C-457DC993AF74}" type="datetime1">
              <a:rPr lang="en-US" smtClean="0"/>
              <a:pPr/>
              <a:t>9/16/2016</a:t>
            </a:fld>
            <a:endParaRPr lang="en-US" dirty="0"/>
          </a:p>
        </p:txBody>
      </p:sp>
      <p:sp>
        <p:nvSpPr>
          <p:cNvPr id="5" name="Footer Placeholder 4"/>
          <p:cNvSpPr>
            <a:spLocks noGrp="1"/>
          </p:cNvSpPr>
          <p:nvPr>
            <p:ph type="ftr" sz="quarter" idx="11"/>
          </p:nvPr>
        </p:nvSpPr>
        <p:spPr>
          <a:xfrm>
            <a:off x="1896532" y="6041362"/>
            <a:ext cx="5078413" cy="365125"/>
          </a:xfrm>
        </p:spPr>
        <p:txBody>
          <a:bodyPr/>
          <a:lstStyle/>
          <a:p>
            <a:r>
              <a:rPr lang="en-US"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pic>
        <p:nvPicPr>
          <p:cNvPr id="18" name="Image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51115" y="283810"/>
            <a:ext cx="1527948" cy="1290676"/>
          </a:xfrm>
          <a:prstGeom prst="rect">
            <a:avLst/>
          </a:prstGeom>
        </p:spPr>
      </p:pic>
      <p:pic>
        <p:nvPicPr>
          <p:cNvPr id="12" name="Image 11"/>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69164" y="5965948"/>
            <a:ext cx="1111679" cy="724465"/>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fr-FR" smtClean="0"/>
              <a:t>Modifiez le style du titre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D3044956-F18C-41F1-A484-298CCBDF0B2B}"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fr-FR" smtClean="0"/>
              <a:t>Modifiez le style du titre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smtClean="0"/>
              <a:t>Modifiez les styles du texte du masque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77CE6AEF-619D-4CBD-A1C2-CD40295F5599}"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fr-FR" smtClean="0"/>
              <a:t>Modifiez le style du titre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C11E4DAC-ABF3-4482-9F50-AFD8E02A5BE7}"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fr-FR" smtClean="0"/>
              <a:t>Modifiez le style du titre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smtClean="0"/>
              <a:t>Modifiez les styles du texte du masque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372DEE0F-74BA-4EF0-A951-7BA903A0B5AA}"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fr-FR" smtClean="0"/>
              <a:t>Modifiez le style du titre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smtClean="0"/>
              <a:t>Modifiez les styles du texte du masque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
        <p:nvSpPr>
          <p:cNvPr id="4" name="Date Placeholder 3"/>
          <p:cNvSpPr>
            <a:spLocks noGrp="1"/>
          </p:cNvSpPr>
          <p:nvPr>
            <p:ph type="dt" sz="half" idx="10"/>
          </p:nvPr>
        </p:nvSpPr>
        <p:spPr/>
        <p:txBody>
          <a:bodyPr/>
          <a:lstStyle/>
          <a:p>
            <a:fld id="{5777B56B-069B-4052-B89D-FF011807B468}"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96C69FDE-D43D-4AF3-B5C5-D723AD700F89}"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fr-FR" smtClean="0"/>
              <a:t>Modifiez le style du titre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1E202F12-8DA4-4526-A047-9BEF319BF5CF}"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C93631DB-FA06-42EF-9562-AF4B62D40794}" type="datetime1">
              <a:rPr lang="en-US" smtClean="0"/>
              <a:pPr/>
              <a:t>9/16/2016</a:t>
            </a:fld>
            <a:endParaRPr lang="en-US" dirty="0"/>
          </a:p>
        </p:txBody>
      </p:sp>
      <p:sp>
        <p:nvSpPr>
          <p:cNvPr id="5" name="Footer Placeholder 4"/>
          <p:cNvSpPr>
            <a:spLocks noGrp="1"/>
          </p:cNvSpPr>
          <p:nvPr>
            <p:ph type="ftr" sz="quarter" idx="11"/>
          </p:nvPr>
        </p:nvSpPr>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fr-FR" smtClean="0"/>
              <a:t>Modifiez le style du titre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304A0FE5-1CD3-4DD3-97E3-1F3B4917BF98}" type="datetime1">
              <a:rPr lang="en-US" smtClean="0"/>
              <a:pPr/>
              <a:t>9/16/2016</a:t>
            </a:fld>
            <a:endParaRPr lang="en-US" dirty="0"/>
          </a:p>
        </p:txBody>
      </p:sp>
      <p:sp>
        <p:nvSpPr>
          <p:cNvPr id="5" name="Footer Placeholder 4"/>
          <p:cNvSpPr>
            <a:spLocks noGrp="1"/>
          </p:cNvSpPr>
          <p:nvPr>
            <p:ph type="ftr" sz="quarter" idx="11"/>
          </p:nvPr>
        </p:nvSpPr>
        <p:spPr>
          <a:xfrm>
            <a:off x="677335" y="6037905"/>
            <a:ext cx="6297612" cy="365125"/>
          </a:xfrm>
        </p:spPr>
        <p:txBody>
          <a:bodyPr/>
          <a:lstStyle/>
          <a:p>
            <a:r>
              <a:rPr lang="fr-FR" smtClean="0"/>
              <a:t>Présentation générale fis 2016/2017</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Modifiez le style du titre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Date Placeholder 4"/>
          <p:cNvSpPr>
            <a:spLocks noGrp="1"/>
          </p:cNvSpPr>
          <p:nvPr>
            <p:ph type="dt" sz="half" idx="10"/>
          </p:nvPr>
        </p:nvSpPr>
        <p:spPr/>
        <p:txBody>
          <a:bodyPr/>
          <a:lstStyle/>
          <a:p>
            <a:fld id="{3232C74A-B753-47ED-8C11-8313529BA26C}" type="datetime1">
              <a:rPr lang="en-US" smtClean="0"/>
              <a:pPr/>
              <a:t>9/16/2016</a:t>
            </a:fld>
            <a:endParaRPr lang="en-US" dirty="0"/>
          </a:p>
        </p:txBody>
      </p:sp>
      <p:sp>
        <p:nvSpPr>
          <p:cNvPr id="6" name="Footer Placeholder 5"/>
          <p:cNvSpPr>
            <a:spLocks noGrp="1"/>
          </p:cNvSpPr>
          <p:nvPr>
            <p:ph type="ftr" sz="quarter" idx="11"/>
          </p:nvPr>
        </p:nvSpPr>
        <p:spPr/>
        <p:txBody>
          <a:bodyPr/>
          <a:lstStyle/>
          <a:p>
            <a:r>
              <a:rPr lang="fr-FR" smtClean="0"/>
              <a:t>Présentation générale fis 2016/2017</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D8611062-31F1-4915-9771-AF26BA18B3CC}" type="datetime1">
              <a:rPr lang="en-US" smtClean="0"/>
              <a:pPr/>
              <a:t>9/16/2016</a:t>
            </a:fld>
            <a:endParaRPr lang="en-US" dirty="0"/>
          </a:p>
        </p:txBody>
      </p:sp>
      <p:sp>
        <p:nvSpPr>
          <p:cNvPr id="8" name="Footer Placeholder 7"/>
          <p:cNvSpPr>
            <a:spLocks noGrp="1"/>
          </p:cNvSpPr>
          <p:nvPr>
            <p:ph type="ftr" sz="quarter" idx="11"/>
          </p:nvPr>
        </p:nvSpPr>
        <p:spPr/>
        <p:txBody>
          <a:bodyPr/>
          <a:lstStyle/>
          <a:p>
            <a:r>
              <a:rPr lang="fr-FR" smtClean="0"/>
              <a:t>Présentation générale fis 2016/2017</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2DFF6C24-5323-46AD-A578-0509CB3BE0D6}" type="datetime1">
              <a:rPr lang="en-US" smtClean="0"/>
              <a:pPr/>
              <a:t>9/16/2016</a:t>
            </a:fld>
            <a:endParaRPr lang="en-US" dirty="0"/>
          </a:p>
        </p:txBody>
      </p:sp>
      <p:sp>
        <p:nvSpPr>
          <p:cNvPr id="4" name="Footer Placeholder 3"/>
          <p:cNvSpPr>
            <a:spLocks noGrp="1"/>
          </p:cNvSpPr>
          <p:nvPr>
            <p:ph type="ftr" sz="quarter" idx="11"/>
          </p:nvPr>
        </p:nvSpPr>
        <p:spPr/>
        <p:txBody>
          <a:bodyPr/>
          <a:lstStyle/>
          <a:p>
            <a:r>
              <a:rPr lang="fr-FR" smtClean="0"/>
              <a:t>Présentation générale fis 2016/2017</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3AAAE4-1CA9-4EA9-8353-0F94DD0C83DC}" type="datetime1">
              <a:rPr lang="en-US" smtClean="0"/>
              <a:pPr/>
              <a:t>9/16/2016</a:t>
            </a:fld>
            <a:endParaRPr lang="en-US" dirty="0"/>
          </a:p>
        </p:txBody>
      </p:sp>
      <p:sp>
        <p:nvSpPr>
          <p:cNvPr id="3" name="Footer Placeholder 2"/>
          <p:cNvSpPr>
            <a:spLocks noGrp="1"/>
          </p:cNvSpPr>
          <p:nvPr>
            <p:ph type="ftr" sz="quarter" idx="11"/>
          </p:nvPr>
        </p:nvSpPr>
        <p:spPr/>
        <p:txBody>
          <a:bodyPr/>
          <a:lstStyle/>
          <a:p>
            <a:r>
              <a:rPr lang="fr-FR" smtClean="0"/>
              <a:t>Présentation générale fis 2016/2017</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fr-FR" smtClean="0"/>
              <a:t>Modifiez le style du titre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9435FFF-4E67-4EB0-8574-1CDAD4EA1FD6}" type="datetime1">
              <a:rPr lang="en-US" smtClean="0"/>
              <a:pPr/>
              <a:t>9/16/2016</a:t>
            </a:fld>
            <a:endParaRPr lang="en-US" dirty="0"/>
          </a:p>
        </p:txBody>
      </p:sp>
      <p:sp>
        <p:nvSpPr>
          <p:cNvPr id="6" name="Footer Placeholder 5"/>
          <p:cNvSpPr>
            <a:spLocks noGrp="1"/>
          </p:cNvSpPr>
          <p:nvPr>
            <p:ph type="ftr" sz="quarter" idx="11"/>
          </p:nvPr>
        </p:nvSpPr>
        <p:spPr/>
        <p:txBody>
          <a:bodyPr/>
          <a:lstStyle/>
          <a:p>
            <a:r>
              <a:rPr lang="fr-FR" smtClean="0"/>
              <a:t>Présentation générale fis 2016/2017</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8C2B296A-28EA-4186-947C-60C165DA4F33}" type="datetime1">
              <a:rPr lang="en-US" smtClean="0"/>
              <a:pPr/>
              <a:t>9/16/2016</a:t>
            </a:fld>
            <a:endParaRPr lang="en-US" dirty="0"/>
          </a:p>
        </p:txBody>
      </p:sp>
      <p:sp>
        <p:nvSpPr>
          <p:cNvPr id="6" name="Footer Placeholder 5"/>
          <p:cNvSpPr>
            <a:spLocks noGrp="1"/>
          </p:cNvSpPr>
          <p:nvPr>
            <p:ph type="ftr" sz="quarter" idx="11"/>
          </p:nvPr>
        </p:nvSpPr>
        <p:spPr/>
        <p:txBody>
          <a:bodyPr/>
          <a:lstStyle/>
          <a:p>
            <a:r>
              <a:rPr lang="fr-FR" smtClean="0"/>
              <a:t>Présentation générale fis 2016/2017</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fr-FR" dirty="0" smtClean="0"/>
              <a:t>Modifiez le style du titre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99004A-778C-4C96-BDD6-BF73EC661515}" type="datetime1">
              <a:rPr lang="en-US" smtClean="0"/>
              <a:pPr/>
              <a:t>9/16/2016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fr-FR" smtClean="0"/>
              <a:t>Présentation générale fis 2016/2017</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a:t>
            </a:fld>
            <a:endParaRPr lang="en-US" dirty="0"/>
          </a:p>
        </p:txBody>
      </p:sp>
      <p:pic>
        <p:nvPicPr>
          <p:cNvPr id="19" name="Image 18"/>
          <p:cNvPicPr>
            <a:picLocks noChangeAspect="1"/>
          </p:cNvPicPr>
          <p:nvPr userDrawn="1"/>
        </p:nvPicPr>
        <p:blipFill>
          <a:blip r:embed="rId18" cstate="print">
            <a:extLst>
              <a:ext uri="{28A0092B-C50C-407E-A947-70E740481C1C}">
                <a14:useLocalDpi xmlns:a14="http://schemas.microsoft.com/office/drawing/2010/main" xmlns="" val="0"/>
              </a:ext>
            </a:extLst>
          </a:blip>
          <a:stretch>
            <a:fillRect/>
          </a:stretch>
        </p:blipFill>
        <p:spPr>
          <a:xfrm>
            <a:off x="10497312" y="143094"/>
            <a:ext cx="1527948" cy="1290676"/>
          </a:xfrm>
          <a:prstGeom prst="rect">
            <a:avLst/>
          </a:prstGeom>
        </p:spPr>
      </p:pic>
      <p:pic>
        <p:nvPicPr>
          <p:cNvPr id="8" name="Image 7">
            <a:hlinkClick r:id="rId19" action="ppaction://hlinksldjump"/>
          </p:cNvPr>
          <p:cNvPicPr>
            <a:picLocks noChangeAspect="1"/>
          </p:cNvPicPr>
          <p:nvPr userDrawn="1"/>
        </p:nvPicPr>
        <p:blipFill>
          <a:blip r:embed="rId20" cstate="print">
            <a:extLst>
              <a:ext uri="{28A0092B-C50C-407E-A947-70E740481C1C}">
                <a14:useLocalDpi xmlns:a14="http://schemas.microsoft.com/office/drawing/2010/main" xmlns="" val="0"/>
              </a:ext>
            </a:extLst>
          </a:blip>
          <a:stretch>
            <a:fillRect/>
          </a:stretch>
        </p:blipFill>
        <p:spPr>
          <a:xfrm>
            <a:off x="11193719" y="6223924"/>
            <a:ext cx="831541" cy="5419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iming>
    <p:tnLst>
      <p:par>
        <p:cTn id="1" dur="indefinite" restart="never" nodeType="tmRoot"/>
      </p:par>
    </p:tnLst>
  </p:timing>
  <p:hf sldNum="0" hdr="0" dt="0"/>
  <p:txStyles>
    <p:titleStyle>
      <a:lvl1pPr algn="l" defTabSz="457200" rtl="0" eaLnBrk="1" latinLnBrk="0" hangingPunct="1">
        <a:spcBef>
          <a:spcPct val="0"/>
        </a:spcBef>
        <a:buNone/>
        <a:defRPr sz="3600" kern="1200">
          <a:solidFill>
            <a:schemeClr val="accent2">
              <a:lumMod val="50000"/>
            </a:schemeClr>
          </a:solidFill>
          <a:latin typeface="Dosis" panose="02010503020202060003" pitchFamily="50"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Dosis" panose="02010503020202060003" pitchFamily="50" charset="0"/>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Dosis" panose="02010503020202060003" pitchFamily="50" charset="0"/>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Dosis" panose="02010503020202060003" pitchFamily="50" charset="0"/>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Dosis" panose="02010503020202060003" pitchFamily="50" charset="0"/>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Dosis" panose="02010503020202060003" pitchFamily="50"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Layout" Target="../slideLayouts/slideLayout2.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image" Target="../media/image7.png"/><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Layout" Target="../slideLayouts/slideLayout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t="-8000" b="-8000"/>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2871292" y="-368167"/>
            <a:ext cx="8484966" cy="1887251"/>
          </a:xfrm>
          <a:effectLst>
            <a:glow rad="228600">
              <a:schemeClr val="accent6">
                <a:satMod val="175000"/>
                <a:alpha val="40000"/>
              </a:schemeClr>
            </a:glow>
          </a:effectLst>
        </p:spPr>
        <p:txBody>
          <a:bodyPr/>
          <a:lstStyle/>
          <a:p>
            <a:r>
              <a:rPr lang="fr-FR" sz="6600" spc="50" dirty="0" smtClean="0">
                <a:ln w="0"/>
                <a:solidFill>
                  <a:schemeClr val="bg2"/>
                </a:solidFill>
                <a:effectLst>
                  <a:innerShdw blurRad="63500" dist="50800" dir="13500000">
                    <a:srgbClr val="000000">
                      <a:alpha val="50000"/>
                    </a:srgbClr>
                  </a:innerShdw>
                </a:effectLst>
                <a:latin typeface="Dosis" panose="02010503020202060003" pitchFamily="50" charset="0"/>
              </a:rPr>
              <a:t>Bienvenue</a:t>
            </a:r>
            <a:r>
              <a:rPr lang="fr-FR" dirty="0" smtClean="0">
                <a:latin typeface="Dosis" panose="02010503020202060003" pitchFamily="50" charset="0"/>
              </a:rPr>
              <a:t> </a:t>
            </a:r>
            <a:endParaRPr lang="fr-FR" dirty="0">
              <a:latin typeface="Dosis" panose="02010503020202060003" pitchFamily="50" charset="0"/>
            </a:endParaRPr>
          </a:p>
        </p:txBody>
      </p:sp>
      <p:sp>
        <p:nvSpPr>
          <p:cNvPr id="3" name="Sous-titre 2"/>
          <p:cNvSpPr>
            <a:spLocks noGrp="1"/>
          </p:cNvSpPr>
          <p:nvPr>
            <p:ph type="subTitle" idx="1"/>
          </p:nvPr>
        </p:nvSpPr>
        <p:spPr/>
        <p:txBody>
          <a:bodyPr/>
          <a:lstStyle/>
          <a:p>
            <a:endParaRPr lang="fr-FR" dirty="0"/>
          </a:p>
        </p:txBody>
      </p:sp>
      <p:pic>
        <p:nvPicPr>
          <p:cNvPr id="9" name="Imag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6610350" cy="1943100"/>
          </a:xfrm>
          <a:prstGeom prst="rect">
            <a:avLst/>
          </a:prstGeom>
        </p:spPr>
      </p:pic>
    </p:spTree>
    <p:extLst>
      <p:ext uri="{BB962C8B-B14F-4D97-AF65-F5344CB8AC3E}">
        <p14:creationId xmlns:p14="http://schemas.microsoft.com/office/powerpoint/2010/main" xmlns="" val="511297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Individualisation et suivi</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1012370" y="1684863"/>
            <a:ext cx="10145255" cy="4356499"/>
          </a:xfrm>
        </p:spPr>
        <p:txBody>
          <a:bodyPr>
            <a:normAutofit fontScale="85000" lnSpcReduction="20000"/>
          </a:bodyPr>
          <a:lstStyle/>
          <a:p>
            <a:r>
              <a:rPr lang="fr-FR" sz="3600" dirty="0" smtClean="0">
                <a:ea typeface="Champagne &amp; Limousines" panose="020B0502020202020204" pitchFamily="34" charset="0"/>
                <a:cs typeface="Estrangelo Edessa" panose="03080600000000000000" pitchFamily="66" charset="0"/>
              </a:rPr>
              <a:t>Une </a:t>
            </a:r>
            <a:r>
              <a:rPr lang="fr-FR" sz="3600" dirty="0">
                <a:ea typeface="Champagne &amp; Limousines" panose="020B0502020202020204" pitchFamily="34" charset="0"/>
                <a:cs typeface="Estrangelo Edessa" panose="03080600000000000000" pitchFamily="66" charset="0"/>
              </a:rPr>
              <a:t>possibilité de </a:t>
            </a:r>
            <a:r>
              <a:rPr lang="fr-FR" sz="3600" dirty="0" smtClean="0">
                <a:ea typeface="Champagne &amp; Limousines" panose="020B0502020202020204" pitchFamily="34" charset="0"/>
                <a:cs typeface="Estrangelo Edessa" panose="03080600000000000000" pitchFamily="66" charset="0"/>
              </a:rPr>
              <a:t>choisir des </a:t>
            </a:r>
            <a:r>
              <a:rPr lang="fr-FR" sz="3600" dirty="0" smtClean="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rPr>
              <a:t>stages optionnels complémentaires </a:t>
            </a:r>
            <a:r>
              <a:rPr lang="fr-FR" sz="2800" i="1" dirty="0" smtClean="0">
                <a:ea typeface="Champagne &amp; Limousines" panose="020B0502020202020204" pitchFamily="34" charset="0"/>
                <a:cs typeface="Estrangelo Edessa" panose="03080600000000000000" pitchFamily="66" charset="0"/>
              </a:rPr>
              <a:t>(</a:t>
            </a:r>
            <a:r>
              <a:rPr lang="fr-FR" sz="2800" i="1" dirty="0" smtClean="0"/>
              <a:t>formations </a:t>
            </a:r>
            <a:r>
              <a:rPr lang="fr-FR" sz="2800" i="1" dirty="0"/>
              <a:t>inscrites dans l’offre nationale ministérielle de formation, dans le plan régional de </a:t>
            </a:r>
            <a:r>
              <a:rPr lang="fr-FR" sz="2800" i="1" dirty="0" smtClean="0"/>
              <a:t>formation, </a:t>
            </a:r>
            <a:r>
              <a:rPr lang="fr-FR" sz="2800" i="1" dirty="0"/>
              <a:t>organisées par les plateformes interministérielles de </a:t>
            </a:r>
            <a:r>
              <a:rPr lang="fr-FR" sz="2800" i="1" dirty="0" smtClean="0"/>
              <a:t>formation)</a:t>
            </a:r>
            <a:r>
              <a:rPr lang="fr-FR" sz="2800" dirty="0" smtClean="0"/>
              <a:t>.</a:t>
            </a:r>
            <a:endParaRPr lang="fr-FR" sz="2800" dirty="0">
              <a:ea typeface="Champagne &amp; Limousines" panose="020B0502020202020204" pitchFamily="34" charset="0"/>
              <a:cs typeface="Estrangelo Edessa" panose="03080600000000000000" pitchFamily="66" charset="0"/>
            </a:endParaRPr>
          </a:p>
          <a:p>
            <a:r>
              <a:rPr lang="fr-FR" sz="3600" dirty="0">
                <a:ea typeface="Champagne &amp; Limousines" panose="020B0502020202020204" pitchFamily="34" charset="0"/>
                <a:cs typeface="Estrangelo Edessa" panose="03080600000000000000" pitchFamily="66" charset="0"/>
              </a:rPr>
              <a:t>U</a:t>
            </a:r>
            <a:r>
              <a:rPr lang="fr-FR" sz="3600" dirty="0" smtClean="0">
                <a:ea typeface="Champagne &amp; Limousines" panose="020B0502020202020204" pitchFamily="34" charset="0"/>
                <a:cs typeface="Estrangelo Edessa" panose="03080600000000000000" pitchFamily="66" charset="0"/>
              </a:rPr>
              <a:t>ne </a:t>
            </a:r>
            <a:r>
              <a:rPr lang="fr-FR" sz="3600" dirty="0">
                <a:ea typeface="Champagne &amp; Limousines" panose="020B0502020202020204" pitchFamily="34" charset="0"/>
                <a:cs typeface="Estrangelo Edessa" panose="03080600000000000000" pitchFamily="66" charset="0"/>
              </a:rPr>
              <a:t>formalisation des acquis de formation par la rédaction </a:t>
            </a:r>
            <a:r>
              <a:rPr lang="fr-FR" sz="3600" dirty="0" smtClean="0">
                <a:ea typeface="Champagne &amp; Limousines" panose="020B0502020202020204" pitchFamily="34" charset="0"/>
                <a:cs typeface="Estrangelo Edessa" panose="03080600000000000000" pitchFamily="66" charset="0"/>
              </a:rPr>
              <a:t>du </a:t>
            </a:r>
            <a:r>
              <a:rPr lang="fr-FR" sz="3600" dirty="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rPr>
              <a:t>dossier </a:t>
            </a:r>
            <a:r>
              <a:rPr lang="fr-FR" sz="3600" dirty="0" smtClean="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rPr>
              <a:t>de stage</a:t>
            </a:r>
            <a:r>
              <a:rPr lang="fr-FR" sz="3600" dirty="0" smtClean="0">
                <a:ea typeface="Champagne &amp; Limousines" panose="020B0502020202020204" pitchFamily="34" charset="0"/>
                <a:cs typeface="Estrangelo Edessa" panose="03080600000000000000" pitchFamily="66" charset="0"/>
              </a:rPr>
              <a:t>,</a:t>
            </a:r>
            <a:endParaRPr lang="fr-FR" sz="3600" dirty="0">
              <a:ea typeface="Champagne &amp; Limousines" panose="020B0502020202020204" pitchFamily="34" charset="0"/>
              <a:cs typeface="Estrangelo Edessa" panose="03080600000000000000" pitchFamily="66" charset="0"/>
            </a:endParaRPr>
          </a:p>
          <a:p>
            <a:r>
              <a:rPr lang="fr-FR" sz="3600" dirty="0">
                <a:ea typeface="Champagne &amp; Limousines" panose="020B0502020202020204" pitchFamily="34" charset="0"/>
                <a:cs typeface="Estrangelo Edessa" panose="03080600000000000000" pitchFamily="66" charset="0"/>
              </a:rPr>
              <a:t>U</a:t>
            </a:r>
            <a:r>
              <a:rPr lang="fr-FR" sz="3600" dirty="0" smtClean="0">
                <a:ea typeface="Champagne &amp; Limousines" panose="020B0502020202020204" pitchFamily="34" charset="0"/>
                <a:cs typeface="Estrangelo Edessa" panose="03080600000000000000" pitchFamily="66" charset="0"/>
              </a:rPr>
              <a:t>n </a:t>
            </a:r>
            <a:r>
              <a:rPr lang="fr-FR" sz="3600" dirty="0">
                <a:ea typeface="Champagne &amp; Limousines" panose="020B0502020202020204" pitchFamily="34" charset="0"/>
                <a:cs typeface="Estrangelo Edessa" panose="03080600000000000000" pitchFamily="66" charset="0"/>
              </a:rPr>
              <a:t>suivi et une évaluation continue du stagiaire par le biais </a:t>
            </a:r>
            <a:r>
              <a:rPr lang="fr-FR" sz="3600" dirty="0" smtClean="0">
                <a:ea typeface="Champagne &amp; Limousines" panose="020B0502020202020204" pitchFamily="34" charset="0"/>
                <a:cs typeface="Estrangelo Edessa" panose="03080600000000000000" pitchFamily="66" charset="0"/>
              </a:rPr>
              <a:t>d’ </a:t>
            </a:r>
            <a:r>
              <a:rPr lang="fr-FR" sz="3600" dirty="0" smtClean="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rPr>
              <a:t>entretiens intermédiaires</a:t>
            </a:r>
            <a:r>
              <a:rPr lang="fr-FR" sz="3600" dirty="0" smtClean="0">
                <a:ea typeface="Champagne &amp; Limousines" panose="020B0502020202020204" pitchFamily="34" charset="0"/>
                <a:cs typeface="Estrangelo Edessa" panose="03080600000000000000" pitchFamily="66" charset="0"/>
              </a:rPr>
              <a:t>.</a:t>
            </a:r>
            <a:endParaRPr lang="fr-FR" sz="3600" dirty="0">
              <a:ea typeface="Champagne &amp; Limousines" panose="020B0502020202020204" pitchFamily="34" charset="0"/>
              <a:cs typeface="Estrangelo Edessa" panose="03080600000000000000" pitchFamily="66" charset="0"/>
            </a:endParaRPr>
          </a:p>
          <a:p>
            <a:r>
              <a:rPr lang="fr-FR" sz="3600" dirty="0">
                <a:ea typeface="Champagne &amp; Limousines" panose="020B0502020202020204" pitchFamily="34" charset="0"/>
                <a:cs typeface="Estrangelo Edessa" panose="03080600000000000000" pitchFamily="66" charset="0"/>
              </a:rPr>
              <a:t>U</a:t>
            </a:r>
            <a:r>
              <a:rPr lang="fr-FR" sz="3600" dirty="0" smtClean="0">
                <a:ea typeface="Champagne &amp; Limousines" panose="020B0502020202020204" pitchFamily="34" charset="0"/>
                <a:cs typeface="Estrangelo Edessa" panose="03080600000000000000" pitchFamily="66" charset="0"/>
              </a:rPr>
              <a:t>n </a:t>
            </a:r>
            <a:r>
              <a:rPr lang="fr-FR" sz="3600" dirty="0">
                <a:ea typeface="Champagne &amp; Limousines" panose="020B0502020202020204" pitchFamily="34" charset="0"/>
                <a:cs typeface="Estrangelo Edessa" panose="03080600000000000000" pitchFamily="66" charset="0"/>
              </a:rPr>
              <a:t>suivi particulier en cas de situation difficile dans l’accomplissement de l’année de </a:t>
            </a:r>
            <a:r>
              <a:rPr lang="fr-FR" sz="3600" dirty="0" smtClean="0">
                <a:ea typeface="Champagne &amp; Limousines" panose="020B0502020202020204" pitchFamily="34" charset="0"/>
                <a:cs typeface="Estrangelo Edessa" panose="03080600000000000000" pitchFamily="66" charset="0"/>
              </a:rPr>
              <a:t>stage.</a:t>
            </a:r>
            <a:endParaRPr lang="fr-FR" sz="3600" dirty="0">
              <a:ea typeface="Champagne &amp; Limousines" panose="020B0502020202020204" pitchFamily="34" charset="0"/>
              <a:cs typeface="Estrangelo Edessa" panose="03080600000000000000" pitchFamily="66" charset="0"/>
            </a:endParaRPr>
          </a:p>
          <a:p>
            <a:endParaRPr lang="fr-FR" sz="3600" dirty="0" smtClean="0">
              <a:ea typeface="Champagne &amp; Limousines" panose="020B0502020202020204" pitchFamily="34" charset="0"/>
              <a:cs typeface="Estrangelo Edessa" panose="03080600000000000000" pitchFamily="66" charset="0"/>
            </a:endParaRPr>
          </a:p>
          <a:p>
            <a:endParaRPr lang="fr-FR" sz="36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39747332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Yu Gothic Light" panose="020B0300000000000000" pitchFamily="34" charset="-128"/>
                <a:cs typeface="Microsoft JhengHei UI Light" panose="020B0304030504040204" pitchFamily="34" charset="-128"/>
              </a:rPr>
              <a:t>Activation de la mémoire</a:t>
            </a:r>
            <a:br>
              <a:rPr lang="fr-FR" sz="4000" dirty="0" smtClean="0">
                <a:ea typeface="Yu Gothic Light" panose="020B0300000000000000" pitchFamily="34" charset="-128"/>
                <a:cs typeface="Microsoft JhengHei UI Light" panose="020B0304030504040204" pitchFamily="34" charset="-128"/>
              </a:rPr>
            </a:br>
            <a:r>
              <a:rPr lang="fr-FR" sz="4000" dirty="0" smtClean="0">
                <a:ea typeface="Yu Gothic Light" panose="020B0300000000000000" pitchFamily="34" charset="-128"/>
                <a:cs typeface="Microsoft JhengHei UI Light" panose="020B0304030504040204" pitchFamily="34" charset="-128"/>
              </a:rPr>
              <a:t>Partage d’expérience </a:t>
            </a:r>
            <a:r>
              <a:rPr lang="fr-FR" sz="1800" dirty="0" smtClean="0">
                <a:ea typeface="Yu Gothic Light" panose="020B0300000000000000" pitchFamily="34" charset="-128"/>
                <a:cs typeface="Microsoft JhengHei UI Light" panose="020B0304030504040204" pitchFamily="34" charset="-128"/>
              </a:rPr>
              <a:t>(récapitulatif des items)</a:t>
            </a:r>
            <a:endParaRPr lang="fr-FR" sz="4000" dirty="0">
              <a:ea typeface="Yu Gothic Light" panose="020B0300000000000000"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556590" y="1684862"/>
            <a:ext cx="11082131" cy="4477399"/>
          </a:xfrm>
        </p:spPr>
        <p:txBody>
          <a:bodyPr>
            <a:normAutofit fontScale="40000" lnSpcReduction="20000"/>
          </a:bodyPr>
          <a:lstStyle/>
          <a:p>
            <a:pPr marL="0" indent="0">
              <a:buNone/>
            </a:pPr>
            <a:r>
              <a:rPr lang="fr-FR" sz="4800" dirty="0">
                <a:ea typeface="Champagne &amp; Limousines" panose="020B0502020202020204" pitchFamily="34" charset="0"/>
                <a:cs typeface="Estrangelo Edessa" panose="03080600000000000000" pitchFamily="66" charset="0"/>
              </a:rPr>
              <a:t>1 Les évènements qui m’ont amenés à me présenter à ce concours / à postuler à ce métier…</a:t>
            </a:r>
          </a:p>
          <a:p>
            <a:pPr marL="0" indent="0">
              <a:buNone/>
            </a:pPr>
            <a:r>
              <a:rPr lang="fr-FR" sz="4800" dirty="0">
                <a:ea typeface="Champagne &amp; Limousines" panose="020B0502020202020204" pitchFamily="34" charset="0"/>
                <a:cs typeface="Estrangelo Edessa" panose="03080600000000000000" pitchFamily="66" charset="0"/>
              </a:rPr>
              <a:t>2 Les personnes ressources qui m’ont le plus accompagné dans mon projet, et ce qu’ils m’ont apporté…</a:t>
            </a:r>
          </a:p>
          <a:p>
            <a:pPr marL="0" indent="0">
              <a:buNone/>
            </a:pPr>
            <a:r>
              <a:rPr lang="fr-FR" sz="4800" dirty="0">
                <a:ea typeface="Champagne &amp; Limousines" panose="020B0502020202020204" pitchFamily="34" charset="0"/>
                <a:cs typeface="Estrangelo Edessa" panose="03080600000000000000" pitchFamily="66" charset="0"/>
              </a:rPr>
              <a:t>3 Ce qui a été le plus facile  &amp; le plus difficile dans ma préparation au concours / dans mon choix professionnel …</a:t>
            </a:r>
          </a:p>
          <a:p>
            <a:pPr marL="0" indent="0">
              <a:buNone/>
            </a:pPr>
            <a:r>
              <a:rPr lang="fr-FR" sz="4800" dirty="0">
                <a:ea typeface="Champagne &amp; Limousines" panose="020B0502020202020204" pitchFamily="34" charset="0"/>
                <a:cs typeface="Estrangelo Edessa" panose="03080600000000000000" pitchFamily="66" charset="0"/>
              </a:rPr>
              <a:t>4 Aujourd’hui, voici comment se traduit selon moi l’expertise dans mon futur métier …</a:t>
            </a:r>
          </a:p>
          <a:p>
            <a:pPr marL="0" indent="0">
              <a:buNone/>
            </a:pPr>
            <a:r>
              <a:rPr lang="fr-FR" sz="4800" dirty="0">
                <a:ea typeface="Champagne &amp; Limousines" panose="020B0502020202020204" pitchFamily="34" charset="0"/>
                <a:cs typeface="Estrangelo Edessa" panose="03080600000000000000" pitchFamily="66" charset="0"/>
              </a:rPr>
              <a:t>5 Ce que j’ai déjà expérimenté, avec réussite, et qui devrait me servir…</a:t>
            </a:r>
          </a:p>
          <a:p>
            <a:pPr marL="0" indent="0">
              <a:buNone/>
            </a:pPr>
            <a:r>
              <a:rPr lang="fr-FR" sz="4800" dirty="0">
                <a:ea typeface="Champagne &amp; Limousines" panose="020B0502020202020204" pitchFamily="34" charset="0"/>
                <a:cs typeface="Estrangelo Edessa" panose="03080600000000000000" pitchFamily="66" charset="0"/>
              </a:rPr>
              <a:t>6 Ce que m’apporte (va m’apporter) le contact avec un nouvel environnement </a:t>
            </a:r>
            <a:r>
              <a:rPr lang="fr-FR" sz="4800" dirty="0" smtClean="0">
                <a:ea typeface="Champagne &amp; Limousines" panose="020B0502020202020204" pitchFamily="34" charset="0"/>
                <a:cs typeface="Estrangelo Edessa" panose="03080600000000000000" pitchFamily="66" charset="0"/>
              </a:rPr>
              <a:t>…</a:t>
            </a:r>
            <a:endParaRPr lang="fr-FR" sz="4800" dirty="0">
              <a:ea typeface="Champagne &amp; Limousines" panose="020B0502020202020204" pitchFamily="34" charset="0"/>
              <a:cs typeface="Estrangelo Edessa" panose="03080600000000000000" pitchFamily="66" charset="0"/>
            </a:endParaRPr>
          </a:p>
          <a:p>
            <a:pPr marL="0" indent="0">
              <a:buNone/>
            </a:pPr>
            <a:r>
              <a:rPr lang="fr-FR" sz="4800" dirty="0">
                <a:ea typeface="Champagne &amp; Limousines" panose="020B0502020202020204" pitchFamily="34" charset="0"/>
                <a:cs typeface="Estrangelo Edessa" panose="03080600000000000000" pitchFamily="66" charset="0"/>
              </a:rPr>
              <a:t>7 Voici le(s) domaine(s) sur le(s)quels j’ai développé de l’expertise …</a:t>
            </a:r>
          </a:p>
          <a:p>
            <a:pPr marL="0" indent="0">
              <a:buNone/>
            </a:pPr>
            <a:r>
              <a:rPr lang="fr-FR" sz="4800" dirty="0">
                <a:ea typeface="Champagne &amp; Limousines" panose="020B0502020202020204" pitchFamily="34" charset="0"/>
                <a:cs typeface="Estrangelo Edessa" panose="03080600000000000000" pitchFamily="66" charset="0"/>
              </a:rPr>
              <a:t>8 Voici le(s) domaine(s) dans le(s)quel(s) je pense devoir m’outiller pour faire face aux nouveaux défis professionnels à venir …</a:t>
            </a:r>
          </a:p>
          <a:p>
            <a:pPr marL="0" indent="0">
              <a:buNone/>
            </a:pPr>
            <a:r>
              <a:rPr lang="fr-FR" sz="4800" dirty="0">
                <a:ea typeface="Champagne &amp; Limousines" panose="020B0502020202020204" pitchFamily="34" charset="0"/>
                <a:cs typeface="Estrangelo Edessa" panose="03080600000000000000" pitchFamily="66" charset="0"/>
              </a:rPr>
              <a:t>9 Pour apprendre de nouvelles choses, j’ai besoin de …</a:t>
            </a:r>
          </a:p>
          <a:p>
            <a:pPr marL="0" indent="0">
              <a:buNone/>
            </a:pPr>
            <a:r>
              <a:rPr lang="fr-FR" sz="4800" dirty="0">
                <a:ea typeface="Champagne &amp; Limousines" panose="020B0502020202020204" pitchFamily="34" charset="0"/>
                <a:cs typeface="Estrangelo Edessa" panose="03080600000000000000" pitchFamily="66" charset="0"/>
              </a:rPr>
              <a:t>10 Ce que je vais pouvoir apporter à mes pairs pendant la période de formation…</a:t>
            </a:r>
          </a:p>
          <a:p>
            <a:endParaRPr lang="fr-FR" sz="4800" dirty="0" smtClean="0">
              <a:ea typeface="Champagne &amp; Limousines" panose="020B0502020202020204" pitchFamily="34" charset="0"/>
              <a:cs typeface="Estrangelo Edessa" panose="03080600000000000000" pitchFamily="66" charset="0"/>
            </a:endParaRPr>
          </a:p>
          <a:p>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1697770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24013" y="2557190"/>
            <a:ext cx="7766936" cy="1646302"/>
          </a:xfrm>
        </p:spPr>
        <p:txBody>
          <a:bodyPr/>
          <a:lstStyle/>
          <a:p>
            <a:r>
              <a:rPr lang="fr-FR" dirty="0" smtClean="0">
                <a:ea typeface="Yu Gothic Light" panose="020B0300000000000000" pitchFamily="34" charset="-128"/>
                <a:cs typeface="Microsoft JhengHei UI Light" panose="020B0304030504040204" pitchFamily="34" charset="-128"/>
              </a:rPr>
              <a:t>Se connaître …</a:t>
            </a:r>
            <a:br>
              <a:rPr lang="fr-FR" dirty="0" smtClean="0">
                <a:ea typeface="Yu Gothic Light" panose="020B0300000000000000" pitchFamily="34" charset="-128"/>
                <a:cs typeface="Microsoft JhengHei UI Light" panose="020B0304030504040204" pitchFamily="34" charset="-128"/>
              </a:rPr>
            </a:br>
            <a:r>
              <a:rPr lang="fr-FR" dirty="0" smtClean="0">
                <a:ea typeface="Yu Gothic Light" panose="020B0300000000000000" pitchFamily="34" charset="-128"/>
                <a:cs typeface="Microsoft JhengHei UI Light" panose="020B0304030504040204" pitchFamily="34" charset="-128"/>
              </a:rPr>
              <a:t>pour mieux se former</a:t>
            </a:r>
            <a:endParaRPr lang="fr-FR" dirty="0">
              <a:ea typeface="Yu Gothic Light" panose="020B0300000000000000" pitchFamily="34" charset="-128"/>
              <a:cs typeface="Microsoft JhengHei UI Light" panose="020B0304030504040204" pitchFamily="34" charset="-128"/>
            </a:endParaRPr>
          </a:p>
        </p:txBody>
      </p:sp>
      <p:sp>
        <p:nvSpPr>
          <p:cNvPr id="3" name="Sous-titre 2"/>
          <p:cNvSpPr>
            <a:spLocks noGrp="1"/>
          </p:cNvSpPr>
          <p:nvPr>
            <p:ph type="subTitle" idx="1"/>
          </p:nvPr>
        </p:nvSpPr>
        <p:spPr>
          <a:xfrm>
            <a:off x="1628987" y="4203492"/>
            <a:ext cx="7766936" cy="1096899"/>
          </a:xfrm>
        </p:spPr>
        <p:txBody>
          <a:bodyPr>
            <a:normAutofit/>
          </a:bodyPr>
          <a:lstStyle/>
          <a:p>
            <a:r>
              <a:rPr lang="fr-FR" sz="2800" dirty="0" smtClean="0">
                <a:ea typeface="Yu Gothic Light" panose="020B0300000000000000" pitchFamily="34" charset="-128"/>
                <a:cs typeface="Microsoft JhengHei UI Light" panose="020B0304030504040204" pitchFamily="34" charset="-128"/>
              </a:rPr>
              <a:t>« VAE, quand l’expérience se fait savoir »</a:t>
            </a:r>
          </a:p>
          <a:p>
            <a:r>
              <a:rPr lang="fr-FR" sz="2800" dirty="0" smtClean="0">
                <a:ea typeface="Yu Gothic Light" panose="020B0300000000000000" pitchFamily="34" charset="-128"/>
                <a:cs typeface="Microsoft JhengHei UI Light" panose="020B0304030504040204" pitchFamily="34" charset="-128"/>
              </a:rPr>
              <a:t>Alex LAINE, </a:t>
            </a:r>
            <a:r>
              <a:rPr lang="fr-FR" sz="2800" dirty="0" err="1" smtClean="0">
                <a:ea typeface="Yu Gothic Light" panose="020B0300000000000000" pitchFamily="34" charset="-128"/>
                <a:cs typeface="Microsoft JhengHei UI Light" panose="020B0304030504040204" pitchFamily="34" charset="-128"/>
              </a:rPr>
              <a:t>éd.ERES</a:t>
            </a:r>
            <a:r>
              <a:rPr lang="fr-FR" sz="2800" dirty="0" smtClean="0">
                <a:ea typeface="Yu Gothic Light" panose="020B0300000000000000" pitchFamily="34" charset="-128"/>
                <a:cs typeface="Microsoft JhengHei UI Light" panose="020B0304030504040204" pitchFamily="34" charset="-128"/>
              </a:rPr>
              <a:t>, 2005</a:t>
            </a:r>
            <a:endParaRPr lang="fr-FR" sz="2800" dirty="0">
              <a:ea typeface="Yu Gothic Light" panose="020B0300000000000000" pitchFamily="34" charset="-128"/>
              <a:cs typeface="Microsoft JhengHei UI Light" panose="020B0304030504040204" pitchFamily="34" charset="-128"/>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3659214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57400" y="1399290"/>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Alex LAINE</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2057400" y="2383540"/>
            <a:ext cx="7625255" cy="3056595"/>
          </a:xfrm>
        </p:spPr>
        <p:txBody>
          <a:bodyPr>
            <a:normAutofit fontScale="70000" lnSpcReduction="20000"/>
          </a:bodyPr>
          <a:lstStyle/>
          <a:p>
            <a:pPr marL="0" indent="0">
              <a:buNone/>
            </a:pPr>
            <a:r>
              <a:rPr lang="fr-FR" sz="4800" dirty="0" smtClean="0">
                <a:ea typeface="Yu Gothic Light" panose="020B0300000000000000" pitchFamily="34" charset="-128"/>
                <a:cs typeface="Estrangelo Edessa" panose="03080600000000000000" pitchFamily="66" charset="0"/>
              </a:rPr>
              <a:t>Formation philosophique</a:t>
            </a:r>
          </a:p>
          <a:p>
            <a:pPr marL="0" indent="0">
              <a:buNone/>
            </a:pPr>
            <a:r>
              <a:rPr lang="fr-FR" sz="4800" dirty="0" smtClean="0">
                <a:ea typeface="Yu Gothic Light" panose="020B0300000000000000" pitchFamily="34" charset="-128"/>
                <a:cs typeface="Estrangelo Edessa" panose="03080600000000000000" pitchFamily="66" charset="0"/>
              </a:rPr>
              <a:t>Docteur en sciences de l’éducation</a:t>
            </a:r>
          </a:p>
          <a:p>
            <a:pPr marL="0" indent="0">
              <a:buNone/>
            </a:pPr>
            <a:r>
              <a:rPr lang="fr-FR" sz="4800" dirty="0" smtClean="0">
                <a:ea typeface="Yu Gothic Light" panose="020B0300000000000000" pitchFamily="34" charset="-128"/>
                <a:cs typeface="Estrangelo Edessa" panose="03080600000000000000" pitchFamily="66" charset="0"/>
              </a:rPr>
              <a:t>Conseiller technique et pédagogique MJSVA, </a:t>
            </a:r>
          </a:p>
          <a:p>
            <a:pPr marL="0" indent="0">
              <a:buNone/>
            </a:pPr>
            <a:r>
              <a:rPr lang="fr-FR" sz="4800" dirty="0" smtClean="0">
                <a:ea typeface="Yu Gothic Light" panose="020B0300000000000000" pitchFamily="34" charset="-128"/>
                <a:cs typeface="Estrangelo Edessa" panose="03080600000000000000" pitchFamily="66" charset="0"/>
              </a:rPr>
              <a:t>Membre de l’équipe nationale de formation des accompagnateurs et jurés de validation des acquis de l’expérience.</a:t>
            </a:r>
          </a:p>
          <a:p>
            <a:pPr marL="0" indent="0">
              <a:buNone/>
            </a:pPr>
            <a:endParaRPr lang="fr-FR" sz="4800" dirty="0">
              <a:ea typeface="Champagne &amp; Limousines" panose="020B0502020202020204" pitchFamily="34" charset="0"/>
              <a:cs typeface="Estrangelo Edessa" panose="03080600000000000000" pitchFamily="66" charset="0"/>
            </a:endParaRPr>
          </a:p>
          <a:p>
            <a:endParaRPr lang="fr-FR" sz="4800" dirty="0" smtClean="0">
              <a:ea typeface="Champagne &amp; Limousines" panose="020B0502020202020204" pitchFamily="34" charset="0"/>
              <a:cs typeface="Estrangelo Edessa" panose="03080600000000000000" pitchFamily="66" charset="0"/>
            </a:endParaRPr>
          </a:p>
          <a:p>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42007577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Compétent?</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2057400" y="2059690"/>
            <a:ext cx="7625255" cy="3056595"/>
          </a:xfrm>
        </p:spPr>
        <p:txBody>
          <a:bodyPr>
            <a:normAutofit/>
          </a:bodyPr>
          <a:lstStyle/>
          <a:p>
            <a:pPr marL="0" indent="0">
              <a:buNone/>
            </a:pPr>
            <a:r>
              <a:rPr lang="fr-FR" sz="4800" dirty="0" smtClean="0">
                <a:ea typeface="Champagne &amp; Limousines" panose="020B0502020202020204" pitchFamily="34" charset="0"/>
                <a:cs typeface="Estrangelo Edessa" panose="03080600000000000000" pitchFamily="66" charset="0"/>
              </a:rPr>
              <a:t>Etre compétent?</a:t>
            </a:r>
          </a:p>
          <a:p>
            <a:pPr marL="0" indent="0">
              <a:buNone/>
            </a:pPr>
            <a:r>
              <a:rPr lang="fr-FR" sz="4800" dirty="0" smtClean="0">
                <a:ea typeface="Champagne &amp; Limousines" panose="020B0502020202020204" pitchFamily="34" charset="0"/>
                <a:cs typeface="Estrangelo Edessa" panose="03080600000000000000" pitchFamily="66" charset="0"/>
              </a:rPr>
              <a:t>Avoir des compétences?</a:t>
            </a:r>
          </a:p>
          <a:p>
            <a:pPr marL="0" indent="0">
              <a:buNone/>
            </a:pPr>
            <a:endParaRPr lang="fr-FR" sz="4800" dirty="0">
              <a:ea typeface="Champagne &amp; Limousines" panose="020B0502020202020204" pitchFamily="34" charset="0"/>
              <a:cs typeface="Estrangelo Edessa" panose="03080600000000000000" pitchFamily="66" charset="0"/>
            </a:endParaRPr>
          </a:p>
          <a:p>
            <a:endParaRPr lang="fr-FR" sz="4800" dirty="0" smtClean="0">
              <a:ea typeface="Champagne &amp; Limousines" panose="020B0502020202020204" pitchFamily="34" charset="0"/>
              <a:cs typeface="Estrangelo Edessa" panose="03080600000000000000" pitchFamily="66" charset="0"/>
            </a:endParaRPr>
          </a:p>
          <a:p>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3926593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Compétent?</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2057400" y="2059690"/>
            <a:ext cx="7625255" cy="3056595"/>
          </a:xfrm>
        </p:spPr>
        <p:txBody>
          <a:bodyPr>
            <a:normAutofit fontScale="85000" lnSpcReduction="20000"/>
          </a:bodyPr>
          <a:lstStyle/>
          <a:p>
            <a:pPr marL="0" indent="0">
              <a:buNone/>
            </a:pPr>
            <a:r>
              <a:rPr lang="fr-FR" sz="4800" dirty="0" smtClean="0">
                <a:ea typeface="Champagne &amp; Limousines" panose="020B0502020202020204" pitchFamily="34" charset="0"/>
                <a:cs typeface="Estrangelo Edessa" panose="03080600000000000000" pitchFamily="66" charset="0"/>
              </a:rPr>
              <a:t>Etre compétent?</a:t>
            </a:r>
          </a:p>
          <a:p>
            <a:pPr marL="0" indent="0">
              <a:buNone/>
            </a:pPr>
            <a:endParaRPr lang="fr-FR" sz="4800" dirty="0" smtClean="0">
              <a:ea typeface="Champagne &amp; Limousines" panose="020B0502020202020204" pitchFamily="34" charset="0"/>
              <a:cs typeface="Estrangelo Edessa" panose="03080600000000000000" pitchFamily="66" charset="0"/>
            </a:endParaRPr>
          </a:p>
          <a:p>
            <a:pPr marL="0" indent="0">
              <a:buNone/>
            </a:pPr>
            <a:r>
              <a:rPr lang="fr-FR" sz="4800" dirty="0" smtClean="0">
                <a:ea typeface="Champagne &amp; Limousines" panose="020B0502020202020204" pitchFamily="34" charset="0"/>
                <a:cs typeface="Estrangelo Edessa" panose="03080600000000000000" pitchFamily="66" charset="0"/>
              </a:rPr>
              <a:t>Référence à une puissance globale</a:t>
            </a:r>
          </a:p>
          <a:p>
            <a:pPr marL="0" indent="0">
              <a:buNone/>
            </a:pPr>
            <a:r>
              <a:rPr lang="fr-FR" sz="4800" i="1" dirty="0" smtClean="0">
                <a:ea typeface="Champagne &amp; Limousines" panose="020B0502020202020204" pitchFamily="34" charset="0"/>
                <a:cs typeface="Estrangelo Edessa" panose="03080600000000000000" pitchFamily="66" charset="0"/>
              </a:rPr>
              <a:t>=&gt; Notion de « métier », de manière générique</a:t>
            </a:r>
          </a:p>
          <a:p>
            <a:pPr marL="0" indent="0">
              <a:buNone/>
            </a:pPr>
            <a:endParaRPr lang="fr-FR" sz="4800" dirty="0">
              <a:ea typeface="Champagne &amp; Limousines" panose="020B0502020202020204" pitchFamily="34" charset="0"/>
              <a:cs typeface="Estrangelo Edessa" panose="03080600000000000000" pitchFamily="66" charset="0"/>
            </a:endParaRPr>
          </a:p>
          <a:p>
            <a:endParaRPr lang="fr-FR" sz="4800" dirty="0" smtClean="0">
              <a:ea typeface="Champagne &amp; Limousines" panose="020B0502020202020204" pitchFamily="34" charset="0"/>
              <a:cs typeface="Estrangelo Edessa" panose="03080600000000000000" pitchFamily="66" charset="0"/>
            </a:endParaRPr>
          </a:p>
          <a:p>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267605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Compétent?</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2057400" y="2059690"/>
            <a:ext cx="7625255" cy="3056595"/>
          </a:xfrm>
        </p:spPr>
        <p:txBody>
          <a:bodyPr>
            <a:normAutofit lnSpcReduction="10000"/>
          </a:bodyPr>
          <a:lstStyle/>
          <a:p>
            <a:pPr marL="0" indent="0">
              <a:buNone/>
            </a:pPr>
            <a:r>
              <a:rPr lang="fr-FR" sz="4800" dirty="0" smtClean="0">
                <a:ea typeface="Champagne &amp; Limousines" panose="020B0502020202020204" pitchFamily="34" charset="0"/>
                <a:cs typeface="Estrangelo Edessa" panose="03080600000000000000" pitchFamily="66" charset="0"/>
              </a:rPr>
              <a:t>Avoir des compétences?</a:t>
            </a:r>
          </a:p>
          <a:p>
            <a:pPr marL="0" indent="0">
              <a:buNone/>
            </a:pPr>
            <a:r>
              <a:rPr lang="fr-FR" sz="4800" dirty="0" smtClean="0">
                <a:ea typeface="Champagne &amp; Limousines" panose="020B0502020202020204" pitchFamily="34" charset="0"/>
                <a:cs typeface="Estrangelo Edessa" panose="03080600000000000000" pitchFamily="66" charset="0"/>
              </a:rPr>
              <a:t>Puissance singulière, délimitée</a:t>
            </a:r>
          </a:p>
          <a:p>
            <a:pPr marL="0" indent="0">
              <a:buNone/>
            </a:pPr>
            <a:r>
              <a:rPr lang="fr-FR" sz="4800" dirty="0" smtClean="0">
                <a:ea typeface="Champagne &amp; Limousines" panose="020B0502020202020204" pitchFamily="34" charset="0"/>
                <a:cs typeface="Estrangelo Edessa" panose="03080600000000000000" pitchFamily="66" charset="0"/>
              </a:rPr>
              <a:t>=&gt; Rattachée à des batteries de compétences partielles</a:t>
            </a:r>
            <a:endParaRPr lang="fr-FR" sz="4800" dirty="0">
              <a:ea typeface="Champagne &amp; Limousines" panose="020B0502020202020204" pitchFamily="34" charset="0"/>
              <a:cs typeface="Estrangelo Edessa" panose="03080600000000000000" pitchFamily="66" charset="0"/>
            </a:endParaRPr>
          </a:p>
          <a:p>
            <a:endParaRPr lang="fr-FR" sz="4800" dirty="0" smtClean="0">
              <a:ea typeface="Champagne &amp; Limousines" panose="020B0502020202020204" pitchFamily="34" charset="0"/>
              <a:cs typeface="Estrangelo Edessa" panose="03080600000000000000" pitchFamily="66" charset="0"/>
            </a:endParaRPr>
          </a:p>
          <a:p>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32990833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Compétent?</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995537" y="2334815"/>
            <a:ext cx="10010775" cy="3056595"/>
          </a:xfrm>
        </p:spPr>
        <p:txBody>
          <a:bodyPr>
            <a:normAutofit/>
          </a:bodyPr>
          <a:lstStyle/>
          <a:p>
            <a:pPr marL="0" indent="0" algn="ctr">
              <a:buNone/>
            </a:pPr>
            <a:r>
              <a:rPr lang="fr-FR" sz="4800" dirty="0" smtClean="0">
                <a:ea typeface="Champagne &amp; Limousines" panose="020B0502020202020204" pitchFamily="34" charset="0"/>
                <a:cs typeface="Estrangelo Edessa" panose="03080600000000000000" pitchFamily="66" charset="0"/>
              </a:rPr>
              <a:t>Etre / Avoir</a:t>
            </a:r>
          </a:p>
          <a:p>
            <a:pPr marL="0" indent="0" algn="ctr">
              <a:buNone/>
            </a:pPr>
            <a:r>
              <a:rPr lang="fr-FR" sz="4800" dirty="0" smtClean="0">
                <a:ea typeface="Champagne &amp; Limousines" panose="020B0502020202020204" pitchFamily="34" charset="0"/>
                <a:cs typeface="Estrangelo Edessa" panose="03080600000000000000" pitchFamily="66" charset="0"/>
              </a:rPr>
              <a:t>=&gt; Référence à un « cœur de métier »</a:t>
            </a:r>
          </a:p>
          <a:p>
            <a:pPr marL="0" indent="0" algn="ctr">
              <a:buNone/>
            </a:pPr>
            <a:endParaRPr lang="fr-FR" sz="4800" dirty="0">
              <a:ea typeface="Champagne &amp; Limousines" panose="020B0502020202020204" pitchFamily="34" charset="0"/>
              <a:cs typeface="Estrangelo Edessa" panose="03080600000000000000" pitchFamily="66" charset="0"/>
            </a:endParaRPr>
          </a:p>
          <a:p>
            <a:pPr algn="ctr"/>
            <a:endParaRPr lang="fr-FR" sz="4800" dirty="0" smtClean="0">
              <a:ea typeface="Champagne &amp; Limousines" panose="020B0502020202020204" pitchFamily="34" charset="0"/>
              <a:cs typeface="Estrangelo Edessa" panose="03080600000000000000" pitchFamily="66" charset="0"/>
            </a:endParaRPr>
          </a:p>
          <a:p>
            <a:pPr algn="ctr"/>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20345887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Entre être et avoir</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995537" y="1684863"/>
            <a:ext cx="10010775" cy="3706547"/>
          </a:xfrm>
        </p:spPr>
        <p:txBody>
          <a:bodyPr>
            <a:normAutofit fontScale="70000" lnSpcReduction="20000"/>
          </a:bodyPr>
          <a:lstStyle/>
          <a:p>
            <a:pPr marL="0" indent="0" algn="ctr">
              <a:buNone/>
            </a:pPr>
            <a:r>
              <a:rPr lang="fr-FR" sz="4800" i="1" dirty="0" smtClean="0">
                <a:ea typeface="Champagne &amp; Limousines" panose="020B0502020202020204" pitchFamily="34" charset="0"/>
                <a:cs typeface="Estrangelo Edessa" panose="03080600000000000000" pitchFamily="66" charset="0"/>
              </a:rPr>
              <a:t>Compétence</a:t>
            </a:r>
          </a:p>
          <a:p>
            <a:pPr algn="ct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Non réductible à un quelconque savoir théorique</a:t>
            </a:r>
          </a:p>
          <a:p>
            <a:pPr algn="ct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Différence du champ de la formation scolaire</a:t>
            </a:r>
          </a:p>
          <a:p>
            <a:pPr algn="ct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Contient et met en œuvre du savoir</a:t>
            </a:r>
          </a:p>
          <a:p>
            <a:pPr algn="ct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N’agit jamais sans mobiliser même de façon peu réfléchie, des connaissances </a:t>
            </a:r>
            <a:r>
              <a:rPr lang="fr-FR" sz="4800" dirty="0">
                <a:ea typeface="Champagne &amp; Limousines" panose="020B0502020202020204" pitchFamily="34" charset="0"/>
                <a:cs typeface="Estrangelo Edessa" panose="03080600000000000000" pitchFamily="66" charset="0"/>
              </a:rPr>
              <a:t>t</a:t>
            </a:r>
            <a:r>
              <a:rPr lang="fr-FR" sz="4800" dirty="0" smtClean="0">
                <a:ea typeface="Champagne &amp; Limousines" panose="020B0502020202020204" pitchFamily="34" charset="0"/>
                <a:cs typeface="Estrangelo Edessa" panose="03080600000000000000" pitchFamily="66" charset="0"/>
              </a:rPr>
              <a:t>héoriques ET méthodologiques</a:t>
            </a:r>
            <a:endParaRPr lang="fr-FR" sz="4800" dirty="0">
              <a:ea typeface="Champagne &amp; Limousines" panose="020B0502020202020204" pitchFamily="34" charset="0"/>
              <a:cs typeface="Estrangelo Edessa" panose="03080600000000000000" pitchFamily="66" charset="0"/>
            </a:endParaRPr>
          </a:p>
          <a:p>
            <a:pPr algn="ctr"/>
            <a:endParaRPr lang="fr-FR" sz="4800" dirty="0" smtClean="0">
              <a:ea typeface="Champagne &amp; Limousines" panose="020B0502020202020204" pitchFamily="34" charset="0"/>
              <a:cs typeface="Estrangelo Edessa" panose="03080600000000000000" pitchFamily="66" charset="0"/>
            </a:endParaRPr>
          </a:p>
          <a:p>
            <a:pPr algn="ctr"/>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11848089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823292"/>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Etymologie </a:t>
            </a:r>
            <a:r>
              <a:rPr lang="fr-FR" sz="2400" dirty="0" smtClean="0">
                <a:ea typeface="Microsoft JhengHei UI Light" panose="020B0304030504040204" pitchFamily="34" charset="-128"/>
                <a:cs typeface="Microsoft JhengHei UI Light" panose="020B0304030504040204" pitchFamily="34" charset="-128"/>
              </a:rPr>
              <a:t>(P. PEAUD)</a:t>
            </a:r>
            <a:endParaRPr lang="fr-FR" sz="24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425669" y="1348919"/>
            <a:ext cx="11766331" cy="4556608"/>
          </a:xfrm>
        </p:spPr>
        <p:txBody>
          <a:bodyPr>
            <a:normAutofit fontScale="62500" lnSpcReduction="20000"/>
          </a:bodyPr>
          <a:lstStyle/>
          <a:p>
            <a:pPr marL="0" indent="0" algn="ctr">
              <a:buNone/>
            </a:pPr>
            <a:r>
              <a:rPr lang="fr-FR" sz="4800" i="1" dirty="0" smtClean="0">
                <a:ea typeface="Champagne &amp; Limousines" panose="020B0502020202020204" pitchFamily="34" charset="0"/>
                <a:cs typeface="Estrangelo Edessa" panose="03080600000000000000" pitchFamily="66" charset="0"/>
              </a:rPr>
              <a:t>Compétence Compétent</a:t>
            </a:r>
          </a:p>
          <a:p>
            <a:pPr marL="0" indent="0" algn="ctr">
              <a:spcBef>
                <a:spcPts val="0"/>
              </a:spcBef>
              <a:buNone/>
            </a:pPr>
            <a:r>
              <a:rPr lang="fr-FR" sz="4800" i="1" dirty="0" smtClean="0">
                <a:ea typeface="Champagne &amp; Limousines" panose="020B0502020202020204" pitchFamily="34" charset="0"/>
                <a:cs typeface="Estrangelo Edessa" panose="03080600000000000000" pitchFamily="66" charset="0"/>
              </a:rPr>
              <a:t>Idée du « juste rapport » (</a:t>
            </a:r>
            <a:r>
              <a:rPr lang="fr-FR" sz="4800" i="1" dirty="0" err="1" smtClean="0">
                <a:ea typeface="Champagne &amp; Limousines" panose="020B0502020202020204" pitchFamily="34" charset="0"/>
                <a:cs typeface="Estrangelo Edessa" panose="03080600000000000000" pitchFamily="66" charset="0"/>
              </a:rPr>
              <a:t>competentia</a:t>
            </a:r>
            <a:r>
              <a:rPr lang="fr-FR" sz="4800" i="1" dirty="0" smtClean="0">
                <a:ea typeface="Champagne &amp; Limousines" panose="020B0502020202020204" pitchFamily="34" charset="0"/>
                <a:cs typeface="Estrangelo Edessa" panose="03080600000000000000" pitchFamily="66" charset="0"/>
              </a:rPr>
              <a:t>)</a:t>
            </a:r>
          </a:p>
          <a:p>
            <a:pPr marL="0" indent="0" algn="ctr">
              <a:spcBef>
                <a:spcPts val="0"/>
              </a:spcBef>
              <a:buNone/>
            </a:pPr>
            <a:r>
              <a:rPr lang="fr-FR" sz="4800" i="1" dirty="0" smtClean="0">
                <a:ea typeface="Champagne &amp; Limousines" panose="020B0502020202020204" pitchFamily="34" charset="0"/>
                <a:cs typeface="Estrangelo Edessa" panose="03080600000000000000" pitchFamily="66" charset="0"/>
              </a:rPr>
              <a:t>≠</a:t>
            </a:r>
          </a:p>
          <a:p>
            <a:pPr marL="0" indent="0" algn="ctr">
              <a:spcBef>
                <a:spcPts val="0"/>
              </a:spcBef>
              <a:buNone/>
            </a:pPr>
            <a:r>
              <a:rPr lang="fr-FR" sz="4800" i="1" dirty="0" smtClean="0">
                <a:ea typeface="Champagne &amp; Limousines" panose="020B0502020202020204" pitchFamily="34" charset="0"/>
                <a:cs typeface="Estrangelo Edessa" panose="03080600000000000000" pitchFamily="66" charset="0"/>
              </a:rPr>
              <a:t>(</a:t>
            </a:r>
            <a:r>
              <a:rPr lang="fr-FR" sz="4800" i="1" dirty="0" err="1" smtClean="0">
                <a:ea typeface="Champagne &amp; Limousines" panose="020B0502020202020204" pitchFamily="34" charset="0"/>
                <a:cs typeface="Estrangelo Edessa" panose="03080600000000000000" pitchFamily="66" charset="0"/>
              </a:rPr>
              <a:t>competitio</a:t>
            </a:r>
            <a:r>
              <a:rPr lang="fr-FR" sz="4800" i="1" dirty="0" smtClean="0">
                <a:ea typeface="Champagne &amp; Limousines" panose="020B0502020202020204" pitchFamily="34" charset="0"/>
                <a:cs typeface="Estrangelo Edessa" panose="03080600000000000000" pitchFamily="66" charset="0"/>
              </a:rPr>
              <a:t>, </a:t>
            </a:r>
            <a:r>
              <a:rPr lang="fr-FR" sz="4800" i="1" dirty="0" err="1" smtClean="0">
                <a:ea typeface="Champagne &amp; Limousines" panose="020B0502020202020204" pitchFamily="34" charset="0"/>
                <a:cs typeface="Estrangelo Edessa" panose="03080600000000000000" pitchFamily="66" charset="0"/>
              </a:rPr>
              <a:t>competitor</a:t>
            </a:r>
            <a:r>
              <a:rPr lang="fr-FR" sz="4800" i="1" dirty="0" smtClean="0">
                <a:ea typeface="Champagne &amp; Limousines" panose="020B0502020202020204" pitchFamily="34" charset="0"/>
                <a:cs typeface="Estrangelo Edessa" panose="03080600000000000000" pitchFamily="66" charset="0"/>
              </a:rPr>
              <a:t>) centrés sur l’idée de rivalité, de concurrence</a:t>
            </a:r>
          </a:p>
          <a:p>
            <a:pPr marL="0" indent="0" algn="ctr">
              <a:spcBef>
                <a:spcPts val="0"/>
              </a:spcBef>
              <a:buNone/>
            </a:pPr>
            <a:endParaRPr lang="fr-FR" sz="4800" i="1" dirty="0" smtClean="0">
              <a:ea typeface="Champagne &amp; Limousines" panose="020B0502020202020204" pitchFamily="34" charset="0"/>
              <a:cs typeface="Estrangelo Edessa" panose="03080600000000000000" pitchFamily="66" charset="0"/>
            </a:endParaRPr>
          </a:p>
          <a:p>
            <a:pPr>
              <a:buFont typeface="Arial" panose="020B0604020202020204" pitchFamily="34" charset="0"/>
              <a:buChar char="•"/>
            </a:pPr>
            <a:r>
              <a:rPr lang="fr-FR" sz="4800" dirty="0" smtClean="0">
                <a:ea typeface="Champagne &amp; Limousines" panose="020B0502020202020204" pitchFamily="34" charset="0"/>
                <a:cs typeface="Estrangelo Edessa" panose="03080600000000000000" pitchFamily="66" charset="0"/>
              </a:rPr>
              <a:t>La compétence ne se caractérise pas par l’atteinte d’un objectif fixé d’avance, </a:t>
            </a:r>
          </a:p>
          <a:p>
            <a:pPr>
              <a:buFont typeface="Arial" panose="020B0604020202020204" pitchFamily="34" charset="0"/>
              <a:buChar char="•"/>
            </a:pPr>
            <a:r>
              <a:rPr lang="fr-FR" sz="4800" dirty="0" smtClean="0">
                <a:ea typeface="Champagne &amp; Limousines" panose="020B0502020202020204" pitchFamily="34" charset="0"/>
                <a:cs typeface="Estrangelo Edessa" panose="03080600000000000000" pitchFamily="66" charset="0"/>
              </a:rPr>
              <a:t>ce </a:t>
            </a:r>
            <a:r>
              <a:rPr lang="fr-FR" sz="4800" dirty="0">
                <a:ea typeface="Champagne &amp; Limousines" panose="020B0502020202020204" pitchFamily="34" charset="0"/>
                <a:cs typeface="Estrangelo Edessa" panose="03080600000000000000" pitchFamily="66" charset="0"/>
              </a:rPr>
              <a:t>qui la caractérise, </a:t>
            </a:r>
            <a:r>
              <a:rPr lang="fr-FR" sz="4800" dirty="0" smtClean="0">
                <a:ea typeface="Champagne &amp; Limousines" panose="020B0502020202020204" pitchFamily="34" charset="0"/>
                <a:cs typeface="Estrangelo Edessa" panose="03080600000000000000" pitchFamily="66" charset="0"/>
              </a:rPr>
              <a:t>c’est la pertinence = « convenir </a:t>
            </a:r>
            <a:r>
              <a:rPr lang="fr-FR" sz="4800" dirty="0">
                <a:ea typeface="Champagne &amp; Limousines" panose="020B0502020202020204" pitchFamily="34" charset="0"/>
                <a:cs typeface="Estrangelo Edessa" panose="03080600000000000000" pitchFamily="66" charset="0"/>
              </a:rPr>
              <a:t>exactement à l’objet dont il </a:t>
            </a:r>
            <a:r>
              <a:rPr lang="fr-FR" sz="4800" dirty="0" smtClean="0">
                <a:ea typeface="Champagne &amp; Limousines" panose="020B0502020202020204" pitchFamily="34" charset="0"/>
                <a:cs typeface="Estrangelo Edessa" panose="03080600000000000000" pitchFamily="66" charset="0"/>
              </a:rPr>
              <a:t>s’agit ». </a:t>
            </a:r>
          </a:p>
          <a:p>
            <a:pPr algn="ct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Compétence = convenable</a:t>
            </a:r>
            <a:r>
              <a:rPr lang="fr-FR" sz="4800" dirty="0">
                <a:ea typeface="Champagne &amp; Limousines" panose="020B0502020202020204" pitchFamily="34" charset="0"/>
                <a:cs typeface="Estrangelo Edessa" panose="03080600000000000000" pitchFamily="66" charset="0"/>
              </a:rPr>
              <a:t>, approprié</a:t>
            </a:r>
            <a:r>
              <a:rPr lang="fr-FR" sz="4800" dirty="0" smtClean="0">
                <a:ea typeface="Champagne &amp; Limousines" panose="020B0502020202020204" pitchFamily="34" charset="0"/>
                <a:cs typeface="Estrangelo Edessa" panose="03080600000000000000" pitchFamily="66" charset="0"/>
              </a:rPr>
              <a:t>.</a:t>
            </a:r>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2989793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6864" y="364063"/>
            <a:ext cx="9482395" cy="1320800"/>
          </a:xfrm>
        </p:spPr>
        <p:txBody>
          <a:bodyPr>
            <a:normAutofit/>
          </a:bodyPr>
          <a:lstStyle/>
          <a:p>
            <a:r>
              <a:rPr lang="fr-FR" sz="4000" dirty="0" smtClean="0">
                <a:latin typeface="Dosis" panose="02010503020202060003" pitchFamily="50" charset="0"/>
                <a:ea typeface="Yu Gothic Light" panose="020B0300000000000000" pitchFamily="34" charset="-128"/>
                <a:cs typeface="Microsoft JhengHei UI Light" panose="020B0304030504040204" pitchFamily="34" charset="-128"/>
              </a:rPr>
              <a:t>Un socle commun et des options individuelles</a:t>
            </a:r>
            <a:endParaRPr lang="fr-FR" sz="4000" dirty="0">
              <a:latin typeface="Dosis" panose="02010503020202060003" pitchFamily="50" charset="0"/>
              <a:ea typeface="Yu Gothic Light" panose="020B0300000000000000" pitchFamily="34" charset="-128"/>
              <a:cs typeface="Microsoft JhengHei UI Light" panose="020B0304030504040204" pitchFamily="34" charset="-128"/>
            </a:endParaRPr>
          </a:p>
        </p:txBody>
      </p:sp>
      <p:sp>
        <p:nvSpPr>
          <p:cNvPr id="7" name="Espace réservé du contenu 2"/>
          <p:cNvSpPr>
            <a:spLocks noGrp="1"/>
          </p:cNvSpPr>
          <p:nvPr>
            <p:ph idx="1"/>
          </p:nvPr>
        </p:nvSpPr>
        <p:spPr>
          <a:xfrm>
            <a:off x="816864" y="1684864"/>
            <a:ext cx="10436351" cy="4468286"/>
          </a:xfrm>
        </p:spPr>
        <p:txBody>
          <a:bodyPr>
            <a:normAutofit fontScale="85000" lnSpcReduction="20000"/>
          </a:bodyPr>
          <a:lstStyle/>
          <a:p>
            <a:r>
              <a:rPr lang="fr-FR" sz="3600" dirty="0" smtClean="0">
                <a:latin typeface="Dosis" panose="02010503020202060003" pitchFamily="50" charset="0"/>
                <a:ea typeface="Champagne &amp; Limousines" panose="020B0502020202020204" pitchFamily="34" charset="0"/>
                <a:cs typeface="Estrangelo Edessa" panose="03080600000000000000" pitchFamily="66" charset="0"/>
              </a:rPr>
              <a:t>Chaque stagiaire bénéficie d’un temps de formation</a:t>
            </a:r>
            <a:r>
              <a:rPr lang="fr-FR" sz="3600" dirty="0" smtClean="0">
                <a:ea typeface="Champagne &amp; Limousines" panose="020B0502020202020204" pitchFamily="34" charset="0"/>
                <a:cs typeface="Estrangelo Edessa" panose="03080600000000000000" pitchFamily="66" charset="0"/>
              </a:rPr>
              <a:t> inscrit </a:t>
            </a:r>
            <a:r>
              <a:rPr lang="fr-FR" sz="3600" dirty="0">
                <a:ea typeface="Champagne &amp; Limousines" panose="020B0502020202020204" pitchFamily="34" charset="0"/>
                <a:cs typeface="Estrangelo Edessa" panose="03080600000000000000" pitchFamily="66" charset="0"/>
              </a:rPr>
              <a:t>dans le socle </a:t>
            </a:r>
            <a:r>
              <a:rPr lang="fr-FR" sz="3600" dirty="0" smtClean="0">
                <a:ea typeface="Champagne &amp; Limousines" panose="020B0502020202020204" pitchFamily="34" charset="0"/>
                <a:cs typeface="Estrangelo Edessa" panose="03080600000000000000" pitchFamily="66" charset="0"/>
              </a:rPr>
              <a:t>commun </a:t>
            </a:r>
            <a:r>
              <a:rPr lang="fr-FR" sz="2800" dirty="0" smtClean="0">
                <a:ea typeface="Champagne &amp; Limousines" panose="020B0502020202020204" pitchFamily="34" charset="0"/>
                <a:cs typeface="Estrangelo Edessa" panose="03080600000000000000" pitchFamily="66" charset="0"/>
              </a:rPr>
              <a:t>– selon les corps, de </a:t>
            </a:r>
            <a:r>
              <a:rPr lang="fr-FR" sz="2800" dirty="0" smtClean="0">
                <a:latin typeface="Dosis" panose="02010503020202060003" pitchFamily="50" charset="0"/>
                <a:ea typeface="Champagne &amp; Limousines" panose="020B0502020202020204" pitchFamily="34" charset="0"/>
                <a:cs typeface="Estrangelo Edessa" panose="03080600000000000000" pitchFamily="66" charset="0"/>
              </a:rPr>
              <a:t>168 h à 264 h- </a:t>
            </a:r>
            <a:r>
              <a:rPr lang="fr-FR" sz="3600" dirty="0" smtClean="0">
                <a:latin typeface="Dosis" panose="02010503020202060003" pitchFamily="50" charset="0"/>
                <a:ea typeface="Champagne &amp; Limousines" panose="020B0502020202020204" pitchFamily="34" charset="0"/>
                <a:cs typeface="Estrangelo Edessa" panose="03080600000000000000" pitchFamily="66" charset="0"/>
              </a:rPr>
              <a:t>auquel il est tenu de participer</a:t>
            </a:r>
            <a:r>
              <a:rPr lang="fr-FR" sz="3600" dirty="0" smtClean="0">
                <a:ea typeface="Champagne &amp; Limousines" panose="020B0502020202020204" pitchFamily="34" charset="0"/>
                <a:cs typeface="Estrangelo Edessa" panose="03080600000000000000" pitchFamily="66" charset="0"/>
              </a:rPr>
              <a:t>, au CREPS de Poitiers</a:t>
            </a:r>
            <a:endParaRPr lang="fr-FR" sz="3600" dirty="0" smtClean="0">
              <a:latin typeface="Dosis" panose="02010503020202060003" pitchFamily="50" charset="0"/>
              <a:ea typeface="Champagne &amp; Limousines" panose="020B0502020202020204" pitchFamily="34" charset="0"/>
              <a:cs typeface="Estrangelo Edessa" panose="03080600000000000000" pitchFamily="66" charset="0"/>
            </a:endParaRPr>
          </a:p>
          <a:p>
            <a:r>
              <a:rPr lang="fr-FR" sz="3600" dirty="0" smtClean="0">
                <a:ea typeface="Champagne &amp; Limousines" panose="020B0502020202020204" pitchFamily="34" charset="0"/>
                <a:cs typeface="Estrangelo Edessa" panose="03080600000000000000" pitchFamily="66" charset="0"/>
              </a:rPr>
              <a:t>CTPS vont rechercher des « actions de formation spécialisées » en stages extérieurs</a:t>
            </a:r>
            <a:endParaRPr lang="fr-FR" sz="3600" dirty="0" smtClean="0">
              <a:latin typeface="Dosis" panose="02010503020202060003" pitchFamily="50" charset="0"/>
              <a:ea typeface="Champagne &amp; Limousines" panose="020B0502020202020204" pitchFamily="34" charset="0"/>
              <a:cs typeface="Estrangelo Edessa" panose="03080600000000000000" pitchFamily="66" charset="0"/>
            </a:endParaRPr>
          </a:p>
          <a:p>
            <a:r>
              <a:rPr lang="fr-FR" sz="3600" dirty="0" smtClean="0">
                <a:ea typeface="Champagne &amp; Limousines" panose="020B0502020202020204" pitchFamily="34" charset="0"/>
                <a:cs typeface="Estrangelo Edessa" panose="03080600000000000000" pitchFamily="66" charset="0"/>
              </a:rPr>
              <a:t>En 2016, IJS, PS et CEPJ ont deux modules spécifiques intégrés au CREPS de Poitiers</a:t>
            </a:r>
            <a:endParaRPr lang="fr-FR" sz="3600" dirty="0" smtClean="0">
              <a:latin typeface="Dosis" panose="02010503020202060003" pitchFamily="50" charset="0"/>
              <a:ea typeface="Champagne &amp; Limousines" panose="020B0502020202020204" pitchFamily="34" charset="0"/>
              <a:cs typeface="Estrangelo Edessa" panose="03080600000000000000" pitchFamily="66" charset="0"/>
            </a:endParaRPr>
          </a:p>
          <a:p>
            <a:r>
              <a:rPr lang="fr-FR" sz="3600" dirty="0" smtClean="0">
                <a:latin typeface="Dosis" panose="02010503020202060003" pitchFamily="50" charset="0"/>
                <a:ea typeface="Champagne &amp; Limousines" panose="020B0502020202020204" pitchFamily="34" charset="0"/>
                <a:cs typeface="Estrangelo Edessa" panose="03080600000000000000" pitchFamily="66" charset="0"/>
              </a:rPr>
              <a:t>Modulation en fonction des acquis de l’expérience professionnelle dans d’autres catalogues de formation =&gt; stages optionnels </a:t>
            </a:r>
            <a:r>
              <a:rPr lang="fr-FR" sz="2800" dirty="0" smtClean="0">
                <a:latin typeface="Dosis" panose="02010503020202060003" pitchFamily="50" charset="0"/>
                <a:ea typeface="Champagne &amp; Limousines" panose="020B0502020202020204" pitchFamily="34" charset="0"/>
                <a:cs typeface="Estrangelo Edessa" panose="03080600000000000000" pitchFamily="66" charset="0"/>
              </a:rPr>
              <a:t>(max.48h)</a:t>
            </a:r>
            <a:endParaRPr lang="fr-FR" sz="3600" dirty="0">
              <a:latin typeface="Dosis" panose="02010503020202060003" pitchFamily="50" charset="0"/>
              <a:ea typeface="Champagne &amp; Limousines" panose="020B0502020202020204" pitchFamily="34" charset="0"/>
              <a:cs typeface="Estrangelo Edessa" panose="03080600000000000000" pitchFamily="66" charset="0"/>
            </a:endParaRPr>
          </a:p>
        </p:txBody>
      </p:sp>
      <p:sp>
        <p:nvSpPr>
          <p:cNvPr id="3" name="Espace réservé du pied de page 2"/>
          <p:cNvSpPr>
            <a:spLocks noGrp="1"/>
          </p:cNvSpPr>
          <p:nvPr>
            <p:ph type="ftr" sz="quarter" idx="11"/>
          </p:nvPr>
        </p:nvSpPr>
        <p:spPr/>
        <p:txBody>
          <a:bodyPr/>
          <a:lstStyle/>
          <a:p>
            <a:r>
              <a:rPr lang="fr-FR" smtClean="0">
                <a:latin typeface="Dosis" panose="02010503020202060003" pitchFamily="50" charset="0"/>
              </a:rPr>
              <a:t>Présentation générale fis 2016/2017</a:t>
            </a:r>
            <a:endParaRPr lang="en-US" dirty="0">
              <a:latin typeface="Dosis" panose="02010503020202060003" pitchFamily="50" charset="0"/>
            </a:endParaRPr>
          </a:p>
        </p:txBody>
      </p:sp>
    </p:spTree>
    <p:extLst>
      <p:ext uri="{BB962C8B-B14F-4D97-AF65-F5344CB8AC3E}">
        <p14:creationId xmlns:p14="http://schemas.microsoft.com/office/powerpoint/2010/main" xmlns="" val="25298911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Etymologie</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995537" y="1484753"/>
            <a:ext cx="10010775" cy="4556609"/>
          </a:xfrm>
        </p:spPr>
        <p:txBody>
          <a:bodyPr>
            <a:normAutofit fontScale="85000" lnSpcReduction="20000"/>
          </a:bodyPr>
          <a:lstStyle/>
          <a:p>
            <a:pPr marL="0" indent="0" algn="ctr">
              <a:buNone/>
            </a:pPr>
            <a:r>
              <a:rPr lang="fr-FR" sz="4800" dirty="0" smtClean="0">
                <a:ea typeface="Champagne &amp; Limousines" panose="020B0502020202020204" pitchFamily="34" charset="0"/>
                <a:cs typeface="Estrangelo Edessa" panose="03080600000000000000" pitchFamily="66" charset="0"/>
              </a:rPr>
              <a:t>latin </a:t>
            </a:r>
            <a:r>
              <a:rPr lang="fr-FR" sz="4800" dirty="0">
                <a:ea typeface="Champagne &amp; Limousines" panose="020B0502020202020204" pitchFamily="34" charset="0"/>
                <a:cs typeface="Estrangelo Edessa" panose="03080600000000000000" pitchFamily="66" charset="0"/>
              </a:rPr>
              <a:t>juridique </a:t>
            </a:r>
            <a:r>
              <a:rPr lang="fr-FR" sz="4800" dirty="0" err="1">
                <a:ea typeface="Champagne &amp; Limousines" panose="020B0502020202020204" pitchFamily="34" charset="0"/>
                <a:cs typeface="Estrangelo Edessa" panose="03080600000000000000" pitchFamily="66" charset="0"/>
              </a:rPr>
              <a:t>competens</a:t>
            </a:r>
            <a:r>
              <a:rPr lang="fr-FR" sz="4800" dirty="0">
                <a:ea typeface="Champagne &amp; Limousines" panose="020B0502020202020204" pitchFamily="34" charset="0"/>
                <a:cs typeface="Estrangelo Edessa" panose="03080600000000000000" pitchFamily="66" charset="0"/>
              </a:rPr>
              <a:t>, participe présent du verbe </a:t>
            </a:r>
            <a:r>
              <a:rPr lang="fr-FR" sz="4800" dirty="0" err="1">
                <a:ea typeface="Champagne &amp; Limousines" panose="020B0502020202020204" pitchFamily="34" charset="0"/>
                <a:cs typeface="Estrangelo Edessa" panose="03080600000000000000" pitchFamily="66" charset="0"/>
              </a:rPr>
              <a:t>competere</a:t>
            </a:r>
            <a:r>
              <a:rPr lang="fr-FR" sz="4800" dirty="0">
                <a:ea typeface="Champagne &amp; Limousines" panose="020B0502020202020204" pitchFamily="34" charset="0"/>
                <a:cs typeface="Estrangelo Edessa" panose="03080600000000000000" pitchFamily="66" charset="0"/>
              </a:rPr>
              <a:t>, « convenir à ». </a:t>
            </a:r>
            <a:endParaRPr lang="fr-FR" sz="4800" dirty="0" smtClean="0">
              <a:ea typeface="Champagne &amp; Limousines" panose="020B0502020202020204" pitchFamily="34" charset="0"/>
              <a:cs typeface="Estrangelo Edessa" panose="03080600000000000000" pitchFamily="66" charset="0"/>
            </a:endParaRPr>
          </a:p>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C’est </a:t>
            </a:r>
            <a:r>
              <a:rPr lang="fr-FR" sz="4800" dirty="0">
                <a:ea typeface="Champagne &amp; Limousines" panose="020B0502020202020204" pitchFamily="34" charset="0"/>
                <a:cs typeface="Estrangelo Edessa" panose="03080600000000000000" pitchFamily="66" charset="0"/>
              </a:rPr>
              <a:t>ce qui définit le premier sens du mot compétence : </a:t>
            </a:r>
            <a:r>
              <a:rPr lang="fr-FR" sz="4800" dirty="0" smtClean="0">
                <a:ea typeface="Champagne &amp; Limousines" panose="020B0502020202020204" pitchFamily="34" charset="0"/>
                <a:cs typeface="Estrangelo Edessa" panose="03080600000000000000" pitchFamily="66" charset="0"/>
              </a:rPr>
              <a:t>le ressort </a:t>
            </a:r>
            <a:r>
              <a:rPr lang="fr-FR" sz="4800" dirty="0">
                <a:ea typeface="Champagne &amp; Limousines" panose="020B0502020202020204" pitchFamily="34" charset="0"/>
                <a:cs typeface="Estrangelo Edessa" panose="03080600000000000000" pitchFamily="66" charset="0"/>
              </a:rPr>
              <a:t>d’une </a:t>
            </a:r>
            <a:r>
              <a:rPr lang="fr-FR" sz="4800" dirty="0" smtClean="0">
                <a:ea typeface="Champagne &amp; Limousines" panose="020B0502020202020204" pitchFamily="34" charset="0"/>
                <a:cs typeface="Estrangelo Edessa" panose="03080600000000000000" pitchFamily="66" charset="0"/>
              </a:rPr>
              <a:t>juridiction.</a:t>
            </a:r>
          </a:p>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 </a:t>
            </a:r>
            <a:r>
              <a:rPr lang="fr-FR" sz="4800" dirty="0">
                <a:ea typeface="Champagne &amp; Limousines" panose="020B0502020202020204" pitchFamily="34" charset="0"/>
                <a:cs typeface="Estrangelo Edessa" panose="03080600000000000000" pitchFamily="66" charset="0"/>
              </a:rPr>
              <a:t>De là, v</a:t>
            </a:r>
            <a:r>
              <a:rPr lang="fr-FR" sz="4800" dirty="0" smtClean="0">
                <a:ea typeface="Champagne &amp; Limousines" panose="020B0502020202020204" pitchFamily="34" charset="0"/>
                <a:cs typeface="Estrangelo Edessa" panose="03080600000000000000" pitchFamily="66" charset="0"/>
              </a:rPr>
              <a:t>a </a:t>
            </a:r>
            <a:r>
              <a:rPr lang="fr-FR" sz="4800" dirty="0">
                <a:ea typeface="Champagne &amp; Limousines" panose="020B0502020202020204" pitchFamily="34" charset="0"/>
                <a:cs typeface="Estrangelo Edessa" panose="03080600000000000000" pitchFamily="66" charset="0"/>
              </a:rPr>
              <a:t>découler l’idée de capacité, d’habileté reconnue à quelqu’un du fait de ses connaissances et de son expérience </a:t>
            </a:r>
            <a:endParaRPr lang="fr-FR" sz="4800" dirty="0" smtClean="0">
              <a:ea typeface="Champagne &amp; Limousines" panose="020B0502020202020204" pitchFamily="34" charset="0"/>
              <a:cs typeface="Estrangelo Edessa" panose="03080600000000000000" pitchFamily="66" charset="0"/>
            </a:endParaRPr>
          </a:p>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signification </a:t>
            </a:r>
            <a:r>
              <a:rPr lang="fr-FR" sz="4800" dirty="0">
                <a:ea typeface="Champagne &amp; Limousines" panose="020B0502020202020204" pitchFamily="34" charset="0"/>
                <a:cs typeface="Estrangelo Edessa" panose="03080600000000000000" pitchFamily="66" charset="0"/>
              </a:rPr>
              <a:t>de « pouvoir d’agir </a:t>
            </a:r>
            <a:r>
              <a:rPr lang="fr-FR" sz="4800" dirty="0" smtClean="0">
                <a:ea typeface="Champagne &amp; Limousines" panose="020B0502020202020204" pitchFamily="34" charset="0"/>
                <a:cs typeface="Estrangelo Edessa" panose="03080600000000000000" pitchFamily="66" charset="0"/>
              </a:rPr>
              <a:t>».</a:t>
            </a: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12354646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Existence liée à la reconnaissance</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995537" y="1484753"/>
            <a:ext cx="10010775" cy="4556609"/>
          </a:xfrm>
        </p:spPr>
        <p:txBody>
          <a:bodyPr>
            <a:normAutofit fontScale="77500" lnSpcReduction="20000"/>
          </a:bodyPr>
          <a:lstStyle/>
          <a:p>
            <a:pPr marL="0" indent="0" algn="ctr">
              <a:buNone/>
            </a:pPr>
            <a:r>
              <a:rPr lang="fr-FR" sz="4800" dirty="0" smtClean="0">
                <a:ea typeface="Champagne &amp; Limousines" panose="020B0502020202020204" pitchFamily="34" charset="0"/>
                <a:cs typeface="Estrangelo Edessa" panose="03080600000000000000" pitchFamily="66" charset="0"/>
              </a:rPr>
              <a:t>Compétence</a:t>
            </a:r>
          </a:p>
          <a:p>
            <a:pPr>
              <a:buFont typeface="Wingdings" panose="05000000000000000000" pitchFamily="2" charset="2"/>
              <a:buChar char="Ø"/>
            </a:pPr>
            <a:r>
              <a:rPr lang="fr-FR" sz="4800" dirty="0" smtClean="0">
                <a:ea typeface="Champagne &amp; Limousines" panose="020B0502020202020204" pitchFamily="34" charset="0"/>
                <a:cs typeface="Estrangelo Edessa" panose="03080600000000000000" pitchFamily="66" charset="0"/>
              </a:rPr>
              <a:t>pouvoir </a:t>
            </a:r>
            <a:r>
              <a:rPr lang="fr-FR" sz="4800" dirty="0">
                <a:ea typeface="Champagne &amp; Limousines" panose="020B0502020202020204" pitchFamily="34" charset="0"/>
                <a:cs typeface="Estrangelo Edessa" panose="03080600000000000000" pitchFamily="66" charset="0"/>
              </a:rPr>
              <a:t>disposer de moyens qui permettent d’agir </a:t>
            </a:r>
            <a:endParaRPr lang="fr-FR" sz="4800" dirty="0" smtClean="0">
              <a:ea typeface="Champagne &amp; Limousines" panose="020B0502020202020204" pitchFamily="34" charset="0"/>
              <a:cs typeface="Estrangelo Edessa" panose="03080600000000000000" pitchFamily="66" charset="0"/>
            </a:endParaRPr>
          </a:p>
          <a:p>
            <a:pPr>
              <a:buFont typeface="Wingdings" panose="05000000000000000000" pitchFamily="2" charset="2"/>
              <a:buChar char="Ø"/>
            </a:pPr>
            <a:r>
              <a:rPr lang="fr-FR" sz="4800" dirty="0" smtClean="0">
                <a:ea typeface="Champagne &amp; Limousines" panose="020B0502020202020204" pitchFamily="34" charset="0"/>
                <a:cs typeface="Estrangelo Edessa" panose="03080600000000000000" pitchFamily="66" charset="0"/>
              </a:rPr>
              <a:t>disposer </a:t>
            </a:r>
            <a:r>
              <a:rPr lang="fr-FR" sz="4800" dirty="0">
                <a:ea typeface="Champagne &amp; Limousines" panose="020B0502020202020204" pitchFamily="34" charset="0"/>
                <a:cs typeface="Estrangelo Edessa" panose="03080600000000000000" pitchFamily="66" charset="0"/>
              </a:rPr>
              <a:t>d’un pouvoir sur quelqu’un ou quelque chose pour agir </a:t>
            </a:r>
            <a:endParaRPr lang="fr-FR" sz="4800" dirty="0" smtClean="0">
              <a:ea typeface="Champagne &amp; Limousines" panose="020B0502020202020204" pitchFamily="34" charset="0"/>
              <a:cs typeface="Estrangelo Edessa" panose="03080600000000000000" pitchFamily="66" charset="0"/>
            </a:endParaRPr>
          </a:p>
          <a:p>
            <a:pPr>
              <a:buFont typeface="Wingdings" panose="05000000000000000000" pitchFamily="2" charset="2"/>
              <a:buChar char="v"/>
            </a:pPr>
            <a:r>
              <a:rPr lang="fr-FR" sz="4800" i="1" dirty="0" smtClean="0">
                <a:ea typeface="Champagne &amp; Limousines" panose="020B0502020202020204" pitchFamily="34" charset="0"/>
                <a:cs typeface="Estrangelo Edessa" panose="03080600000000000000" pitchFamily="66" charset="0"/>
              </a:rPr>
              <a:t> elle </a:t>
            </a:r>
            <a:r>
              <a:rPr lang="fr-FR" sz="4800" i="1" dirty="0">
                <a:ea typeface="Champagne &amp; Limousines" panose="020B0502020202020204" pitchFamily="34" charset="0"/>
                <a:cs typeface="Estrangelo Edessa" panose="03080600000000000000" pitchFamily="66" charset="0"/>
              </a:rPr>
              <a:t>n’existe pas en soi, elle n’existe que si elle est </a:t>
            </a:r>
            <a:r>
              <a:rPr lang="fr-FR" sz="4800" i="1" dirty="0" smtClean="0">
                <a:ea typeface="Champagne &amp; Limousines" panose="020B0502020202020204" pitchFamily="34" charset="0"/>
                <a:cs typeface="Estrangelo Edessa" panose="03080600000000000000" pitchFamily="66" charset="0"/>
              </a:rPr>
              <a:t>reconnue = perçue </a:t>
            </a:r>
            <a:r>
              <a:rPr lang="fr-FR" sz="4800" i="1" dirty="0">
                <a:ea typeface="Champagne &amp; Limousines" panose="020B0502020202020204" pitchFamily="34" charset="0"/>
                <a:cs typeface="Estrangelo Edessa" panose="03080600000000000000" pitchFamily="66" charset="0"/>
              </a:rPr>
              <a:t>par autrui à partir de différents éléments attestant à ses yeux de l’existence d’une compétence</a:t>
            </a:r>
            <a:r>
              <a:rPr lang="fr-FR" sz="4800" i="1" dirty="0" smtClean="0">
                <a:ea typeface="Champagne &amp; Limousines" panose="020B0502020202020204" pitchFamily="34" charset="0"/>
                <a:cs typeface="Estrangelo Edessa" panose="03080600000000000000" pitchFamily="66" charset="0"/>
              </a:rPr>
              <a:t>.</a:t>
            </a:r>
            <a:endParaRPr lang="fr-FR" sz="4800" i="1"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6694111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Evaluer les compétences</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551793" y="1684863"/>
            <a:ext cx="10454519" cy="4356499"/>
          </a:xfrm>
        </p:spPr>
        <p:txBody>
          <a:bodyPr>
            <a:normAutofit fontScale="85000" lnSpcReduction="10000"/>
          </a:bodyPr>
          <a:lstStyle/>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Le « compétent » </a:t>
            </a:r>
            <a:r>
              <a:rPr lang="fr-FR" sz="4800" dirty="0">
                <a:ea typeface="Champagne &amp; Limousines" panose="020B0502020202020204" pitchFamily="34" charset="0"/>
                <a:cs typeface="Estrangelo Edessa" panose="03080600000000000000" pitchFamily="66" charset="0"/>
              </a:rPr>
              <a:t>sera donc celui qui a le « pouvoir d’agir </a:t>
            </a:r>
            <a:r>
              <a:rPr lang="fr-FR" sz="4800" dirty="0" smtClean="0">
                <a:ea typeface="Champagne &amp; Limousines" panose="020B0502020202020204" pitchFamily="34" charset="0"/>
                <a:cs typeface="Estrangelo Edessa" panose="03080600000000000000" pitchFamily="66" charset="0"/>
              </a:rPr>
              <a:t>»</a:t>
            </a:r>
          </a:p>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Disposer </a:t>
            </a:r>
            <a:r>
              <a:rPr lang="fr-FR" sz="4800" dirty="0">
                <a:ea typeface="Champagne &amp; Limousines" panose="020B0502020202020204" pitchFamily="34" charset="0"/>
                <a:cs typeface="Estrangelo Edessa" panose="03080600000000000000" pitchFamily="66" charset="0"/>
              </a:rPr>
              <a:t>du « pouvoir d’agir » signifie également que </a:t>
            </a:r>
            <a:r>
              <a:rPr lang="fr-FR" sz="4800" dirty="0" smtClean="0">
                <a:ea typeface="Champagne &amp; Limousines" panose="020B0502020202020204" pitchFamily="34" charset="0"/>
                <a:cs typeface="Estrangelo Edessa" panose="03080600000000000000" pitchFamily="66" charset="0"/>
              </a:rPr>
              <a:t>celui qui est </a:t>
            </a:r>
            <a:r>
              <a:rPr lang="fr-FR" sz="4800" dirty="0">
                <a:ea typeface="Champagne &amp; Limousines" panose="020B0502020202020204" pitchFamily="34" charset="0"/>
                <a:cs typeface="Estrangelo Edessa" panose="03080600000000000000" pitchFamily="66" charset="0"/>
              </a:rPr>
              <a:t>compétent est celui qui prend, en toute autonomie, des décisions ; </a:t>
            </a:r>
            <a:endParaRPr lang="fr-FR" sz="4800" dirty="0" smtClean="0">
              <a:ea typeface="Champagne &amp; Limousines" panose="020B0502020202020204" pitchFamily="34" charset="0"/>
              <a:cs typeface="Estrangelo Edessa" panose="03080600000000000000" pitchFamily="66" charset="0"/>
            </a:endParaRPr>
          </a:p>
          <a:p>
            <a:pPr>
              <a:buFont typeface="Wingdings" panose="05000000000000000000" pitchFamily="2" charset="2"/>
              <a:buChar char="ü"/>
            </a:pPr>
            <a:r>
              <a:rPr lang="fr-FR" sz="4800" dirty="0" smtClean="0">
                <a:ea typeface="Champagne &amp; Limousines" panose="020B0502020202020204" pitchFamily="34" charset="0"/>
                <a:cs typeface="Estrangelo Edessa" panose="03080600000000000000" pitchFamily="66" charset="0"/>
              </a:rPr>
              <a:t>Evaluer </a:t>
            </a:r>
            <a:r>
              <a:rPr lang="fr-FR" sz="4800" dirty="0">
                <a:ea typeface="Champagne &amp; Limousines" panose="020B0502020202020204" pitchFamily="34" charset="0"/>
                <a:cs typeface="Estrangelo Edessa" panose="03080600000000000000" pitchFamily="66" charset="0"/>
              </a:rPr>
              <a:t>des compétences c’est donc faire la synthèse de plusieurs </a:t>
            </a:r>
            <a:r>
              <a:rPr lang="fr-FR" sz="4800" dirty="0" smtClean="0">
                <a:ea typeface="Champagne &amp; Limousines" panose="020B0502020202020204" pitchFamily="34" charset="0"/>
                <a:cs typeface="Estrangelo Edessa" panose="03080600000000000000" pitchFamily="66" charset="0"/>
              </a:rPr>
              <a:t>observations</a:t>
            </a:r>
            <a:endParaRPr lang="fr-FR" sz="4800" dirty="0">
              <a:ea typeface="Champagne &amp; Limousines" panose="020B0502020202020204" pitchFamily="34" charset="0"/>
              <a:cs typeface="Estrangelo Edessa" panose="03080600000000000000" pitchFamily="66" charset="0"/>
            </a:endParaRPr>
          </a:p>
          <a:p>
            <a:pPr marL="0" indent="0" algn="ctr">
              <a:buNone/>
            </a:pPr>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1088595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Compétence et performance</a:t>
            </a:r>
            <a:endParaRPr lang="fr-FR" sz="4000" dirty="0">
              <a:ea typeface="Microsoft JhengHei UI Light" panose="020B0304030504040204" pitchFamily="34" charset="-128"/>
              <a:cs typeface="Microsoft JhengHei UI Light" panose="020B0304030504040204" pitchFamily="34" charset="-128"/>
            </a:endParaRPr>
          </a:p>
        </p:txBody>
      </p:sp>
      <p:sp>
        <p:nvSpPr>
          <p:cNvPr id="3" name="Espace réservé du contenu 2"/>
          <p:cNvSpPr>
            <a:spLocks noGrp="1"/>
          </p:cNvSpPr>
          <p:nvPr>
            <p:ph idx="1"/>
          </p:nvPr>
        </p:nvSpPr>
        <p:spPr>
          <a:xfrm>
            <a:off x="677334" y="3230510"/>
            <a:ext cx="10767848" cy="3360290"/>
          </a:xfrm>
        </p:spPr>
        <p:txBody>
          <a:bodyPr>
            <a:normAutofit/>
          </a:bodyPr>
          <a:lstStyle/>
          <a:p>
            <a:r>
              <a:rPr lang="fr-FR" sz="4800" dirty="0" smtClean="0">
                <a:ea typeface="Champagne &amp; Limousines" panose="020B0502020202020204" pitchFamily="34" charset="0"/>
                <a:cs typeface="Estrangelo Edessa" panose="03080600000000000000" pitchFamily="66" charset="0"/>
              </a:rPr>
              <a:t>Les compétences sont au service de processus</a:t>
            </a:r>
          </a:p>
          <a:p>
            <a:pPr marL="0" indent="0" algn="r">
              <a:buNone/>
            </a:pPr>
            <a:r>
              <a:rPr lang="fr-FR" sz="4800" dirty="0" smtClean="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rPr>
              <a:t>Le processus génère la performance</a:t>
            </a:r>
            <a:endParaRPr lang="fr-FR" sz="4800" dirty="0">
              <a:effectLst>
                <a:outerShdw blurRad="38100" dist="38100" dir="2700000" algn="tl">
                  <a:srgbClr val="000000">
                    <a:alpha val="43137"/>
                  </a:srgbClr>
                </a:outerShdw>
              </a:effectLst>
              <a:ea typeface="Champagne &amp; Limousines" panose="020B0502020202020204" pitchFamily="34" charset="0"/>
              <a:cs typeface="Estrangelo Edessa" panose="03080600000000000000" pitchFamily="66" charset="0"/>
            </a:endParaRPr>
          </a:p>
          <a:p>
            <a:pPr marL="0" indent="0">
              <a:buNone/>
            </a:pPr>
            <a:endParaRPr lang="fr-FR" sz="4800" dirty="0">
              <a:ea typeface="Champagne &amp; Limousines" panose="020B0502020202020204" pitchFamily="34" charset="0"/>
              <a:cs typeface="Estrangelo Edessa" panose="03080600000000000000" pitchFamily="66" charset="0"/>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pic>
        <p:nvPicPr>
          <p:cNvPr id="7" name="Imag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58878" y="1323190"/>
            <a:ext cx="1839165" cy="1839165"/>
          </a:xfrm>
          <a:prstGeom prst="rect">
            <a:avLst/>
          </a:prstGeom>
        </p:spPr>
      </p:pic>
    </p:spTree>
    <p:extLst>
      <p:ext uri="{BB962C8B-B14F-4D97-AF65-F5344CB8AC3E}">
        <p14:creationId xmlns:p14="http://schemas.microsoft.com/office/powerpoint/2010/main" xmlns="" val="356053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00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6000"/>
                                        <p:tgtEl>
                                          <p:spTgt spid="3">
                                            <p:txEl>
                                              <p:pRg st="1" end="1"/>
                                            </p:txEl>
                                          </p:spTgt>
                                        </p:tgtEl>
                                      </p:cBhvr>
                                    </p:animEffect>
                                    <p:anim calcmode="lin" valueType="num">
                                      <p:cBhvr>
                                        <p:cTn id="8" dur="6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6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24013" y="2557190"/>
            <a:ext cx="7766936" cy="1646302"/>
          </a:xfrm>
        </p:spPr>
        <p:txBody>
          <a:bodyPr/>
          <a:lstStyle/>
          <a:p>
            <a:r>
              <a:rPr lang="fr-FR" dirty="0" smtClean="0">
                <a:ea typeface="Yu Gothic Light" panose="020B0300000000000000" pitchFamily="34" charset="-128"/>
                <a:cs typeface="Microsoft JhengHei UI Light" panose="020B0304030504040204" pitchFamily="34" charset="-128"/>
              </a:rPr>
              <a:t>Autoévaluation…</a:t>
            </a:r>
            <a:endParaRPr lang="fr-FR" dirty="0">
              <a:ea typeface="Yu Gothic Light" panose="020B0300000000000000" pitchFamily="34" charset="-128"/>
              <a:cs typeface="Microsoft JhengHei UI Light" panose="020B0304030504040204" pitchFamily="34" charset="-128"/>
            </a:endParaRPr>
          </a:p>
        </p:txBody>
      </p:sp>
      <p:sp>
        <p:nvSpPr>
          <p:cNvPr id="3" name="Sous-titre 2"/>
          <p:cNvSpPr>
            <a:spLocks noGrp="1"/>
          </p:cNvSpPr>
          <p:nvPr>
            <p:ph type="subTitle" idx="1"/>
          </p:nvPr>
        </p:nvSpPr>
        <p:spPr>
          <a:xfrm>
            <a:off x="1628987" y="4203492"/>
            <a:ext cx="7766936" cy="1096899"/>
          </a:xfrm>
        </p:spPr>
        <p:txBody>
          <a:bodyPr>
            <a:normAutofit/>
          </a:bodyPr>
          <a:lstStyle/>
          <a:p>
            <a:r>
              <a:rPr lang="fr-FR" sz="2800" dirty="0" smtClean="0">
                <a:ea typeface="Microsoft JhengHei UI Light" panose="020B0304030504040204" pitchFamily="34" charset="-128"/>
                <a:cs typeface="Microsoft JhengHei UI Light" panose="020B0304030504040204" pitchFamily="34" charset="-128"/>
              </a:rPr>
              <a:t>Structuration &amp; enjeux </a:t>
            </a:r>
            <a:endParaRPr lang="fr-FR" sz="2800" dirty="0">
              <a:ea typeface="Microsoft JhengHei UI Light" panose="020B0304030504040204" pitchFamily="34" charset="-128"/>
              <a:cs typeface="Microsoft JhengHei UI Light" panose="020B0304030504040204" pitchFamily="34" charset="-128"/>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pic>
        <p:nvPicPr>
          <p:cNvPr id="4" name="Image 3"/>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6054361" y="1346200"/>
            <a:ext cx="3336588" cy="1681010"/>
          </a:xfrm>
          <a:prstGeom prst="rect">
            <a:avLst/>
          </a:prstGeom>
        </p:spPr>
      </p:pic>
    </p:spTree>
    <p:extLst>
      <p:ext uri="{BB962C8B-B14F-4D97-AF65-F5344CB8AC3E}">
        <p14:creationId xmlns:p14="http://schemas.microsoft.com/office/powerpoint/2010/main" xmlns="" val="2935461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7334" y="609600"/>
            <a:ext cx="9274062" cy="1320800"/>
          </a:xfrm>
        </p:spPr>
        <p:txBody>
          <a:bodyPr>
            <a:normAutofit/>
          </a:bodyPr>
          <a:lstStyle/>
          <a:p>
            <a:r>
              <a:rPr lang="fr-FR" dirty="0" smtClean="0"/>
              <a:t>Le dossier de stage =</a:t>
            </a:r>
            <a:br>
              <a:rPr lang="fr-FR" dirty="0" smtClean="0"/>
            </a:br>
            <a:r>
              <a:rPr lang="fr-FR" dirty="0" smtClean="0"/>
              <a:t>refléter les acquis de l’expérience professionnelle</a:t>
            </a:r>
            <a:endParaRPr lang="fr-FR" dirty="0"/>
          </a:p>
        </p:txBody>
      </p:sp>
      <p:sp>
        <p:nvSpPr>
          <p:cNvPr id="3" name="Espace réservé du contenu 2"/>
          <p:cNvSpPr>
            <a:spLocks noGrp="1"/>
          </p:cNvSpPr>
          <p:nvPr>
            <p:ph idx="1"/>
          </p:nvPr>
        </p:nvSpPr>
        <p:spPr>
          <a:xfrm>
            <a:off x="1504185" y="2160589"/>
            <a:ext cx="8596668" cy="3880773"/>
          </a:xfrm>
        </p:spPr>
        <p:txBody>
          <a:bodyPr>
            <a:normAutofit/>
          </a:bodyPr>
          <a:lstStyle/>
          <a:p>
            <a:pPr marL="514350" indent="-514350">
              <a:buFont typeface="+mj-lt"/>
              <a:buAutoNum type="arabicPeriod"/>
            </a:pPr>
            <a:r>
              <a:rPr lang="fr-FR" sz="3200" dirty="0" smtClean="0"/>
              <a:t>Fiche d’autoévaluation </a:t>
            </a:r>
            <a:r>
              <a:rPr lang="fr-FR" sz="2400" i="1" dirty="0" smtClean="0"/>
              <a:t>(amorcé en semaine d’accueil)</a:t>
            </a:r>
            <a:endParaRPr lang="fr-FR" sz="3200" i="1" dirty="0" smtClean="0"/>
          </a:p>
          <a:p>
            <a:pPr marL="514350" indent="-514350">
              <a:buFont typeface="+mj-lt"/>
              <a:buAutoNum type="arabicPeriod"/>
            </a:pPr>
            <a:r>
              <a:rPr lang="fr-FR" sz="3200" dirty="0" smtClean="0"/>
              <a:t>Curriculum vitae amélioré</a:t>
            </a:r>
          </a:p>
          <a:p>
            <a:pPr marL="514350" indent="-514350">
              <a:buFont typeface="+mj-lt"/>
              <a:buAutoNum type="arabicPeriod"/>
            </a:pPr>
            <a:r>
              <a:rPr lang="fr-FR" sz="3200" dirty="0" smtClean="0"/>
              <a:t>Compétences à acquérir, ou à densifier</a:t>
            </a:r>
          </a:p>
          <a:p>
            <a:pPr marL="514350" indent="-514350">
              <a:buFont typeface="+mj-lt"/>
              <a:buAutoNum type="arabicPeriod"/>
            </a:pPr>
            <a:r>
              <a:rPr lang="fr-FR" sz="3200" dirty="0" smtClean="0"/>
              <a:t>Exposé du monde professionnel</a:t>
            </a:r>
          </a:p>
          <a:p>
            <a:r>
              <a:rPr lang="fr-FR" sz="3200" dirty="0" smtClean="0"/>
              <a:t>Etablissement de la convention de formation</a:t>
            </a:r>
          </a:p>
          <a:p>
            <a:pPr marL="0" indent="0" algn="r">
              <a:buNone/>
            </a:pPr>
            <a:r>
              <a:rPr lang="fr-FR" sz="3200" dirty="0" smtClean="0">
                <a:effectLst>
                  <a:outerShdw blurRad="38100" dist="38100" dir="2700000" algn="tl">
                    <a:srgbClr val="000000">
                      <a:alpha val="43137"/>
                    </a:srgbClr>
                  </a:outerShdw>
                </a:effectLst>
              </a:rPr>
              <a:t>=&gt; Contrat qui détaille et explique les choix retenus</a:t>
            </a:r>
            <a:endParaRPr lang="fr-FR" sz="3200" dirty="0">
              <a:effectLst>
                <a:outerShdw blurRad="38100" dist="38100" dir="2700000" algn="tl">
                  <a:srgbClr val="000000">
                    <a:alpha val="43137"/>
                  </a:srgbClr>
                </a:outerShdw>
              </a:effectLst>
            </a:endParaRPr>
          </a:p>
        </p:txBody>
      </p:sp>
      <p:sp>
        <p:nvSpPr>
          <p:cNvPr id="4" name="Espace réservé du pied de page 3"/>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2010013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Organisation &amp; finalités</a:t>
            </a:r>
            <a:endParaRPr lang="fr-FR" sz="4000" dirty="0">
              <a:ea typeface="Microsoft JhengHei UI Light" panose="020B0304030504040204" pitchFamily="34" charset="-128"/>
              <a:cs typeface="Microsoft JhengHei UI Light" panose="020B0304030504040204" pitchFamily="34" charset="-128"/>
            </a:endParaRPr>
          </a:p>
        </p:txBody>
      </p:sp>
      <p:sp>
        <p:nvSpPr>
          <p:cNvPr id="23" name="Espace réservé du contenu 2"/>
          <p:cNvSpPr>
            <a:spLocks noGrp="1"/>
          </p:cNvSpPr>
          <p:nvPr>
            <p:ph idx="1"/>
          </p:nvPr>
        </p:nvSpPr>
        <p:spPr>
          <a:xfrm>
            <a:off x="2519464" y="1828801"/>
            <a:ext cx="7779795" cy="4432300"/>
          </a:xfrm>
        </p:spPr>
        <p:txBody>
          <a:bodyPr>
            <a:normAutofit/>
          </a:bodyPr>
          <a:lstStyle/>
          <a:p>
            <a:pPr marL="0" indent="0">
              <a:buNone/>
            </a:pPr>
            <a:r>
              <a:rPr lang="fr-FR" sz="4000" dirty="0" smtClean="0">
                <a:cs typeface="Estrangelo Edessa" panose="03080600000000000000" pitchFamily="66" charset="0"/>
              </a:rPr>
              <a:t>« L’expérience</a:t>
            </a:r>
          </a:p>
          <a:p>
            <a:pPr marL="0" indent="0">
              <a:buNone/>
            </a:pPr>
            <a:r>
              <a:rPr lang="fr-FR" sz="4000" dirty="0" smtClean="0">
                <a:cs typeface="Estrangelo Edessa" panose="03080600000000000000" pitchFamily="66" charset="0"/>
              </a:rPr>
              <a:t>est quelque chose dont</a:t>
            </a:r>
          </a:p>
          <a:p>
            <a:pPr marL="0" indent="0">
              <a:buNone/>
            </a:pPr>
            <a:r>
              <a:rPr lang="fr-FR" sz="4000" dirty="0" smtClean="0">
                <a:cs typeface="Estrangelo Edessa" panose="03080600000000000000" pitchFamily="66" charset="0"/>
              </a:rPr>
              <a:t>on ressort </a:t>
            </a:r>
            <a:r>
              <a:rPr lang="fr-FR" sz="4000" dirty="0" err="1" smtClean="0">
                <a:cs typeface="Estrangelo Edessa" panose="03080600000000000000" pitchFamily="66" charset="0"/>
              </a:rPr>
              <a:t>soit-même</a:t>
            </a:r>
            <a:endParaRPr lang="fr-FR" sz="4000" dirty="0">
              <a:cs typeface="Estrangelo Edessa" panose="03080600000000000000" pitchFamily="66" charset="0"/>
            </a:endParaRPr>
          </a:p>
          <a:p>
            <a:pPr marL="0" indent="0">
              <a:buNone/>
            </a:pPr>
            <a:r>
              <a:rPr lang="fr-FR" sz="4000" dirty="0" smtClean="0">
                <a:cs typeface="Estrangelo Edessa" panose="03080600000000000000" pitchFamily="66" charset="0"/>
              </a:rPr>
              <a:t>transformé… »</a:t>
            </a:r>
          </a:p>
          <a:p>
            <a:pPr marL="0" indent="0" algn="r">
              <a:buNone/>
            </a:pPr>
            <a:r>
              <a:rPr lang="fr-FR" sz="2000" i="1" dirty="0" smtClean="0">
                <a:cs typeface="Estrangelo Edessa" panose="03080600000000000000" pitchFamily="66" charset="0"/>
              </a:rPr>
              <a:t>Michel FOUCAULT</a:t>
            </a:r>
          </a:p>
          <a:p>
            <a:pPr marL="0" indent="0" algn="r">
              <a:spcBef>
                <a:spcPts val="0"/>
              </a:spcBef>
              <a:buNone/>
            </a:pPr>
            <a:r>
              <a:rPr lang="fr-FR" sz="2000" i="1" dirty="0" smtClean="0">
                <a:cs typeface="Estrangelo Edessa" panose="03080600000000000000" pitchFamily="66" charset="0"/>
              </a:rPr>
              <a:t>Philosophe Français </a:t>
            </a:r>
            <a:r>
              <a:rPr lang="fr-FR" sz="2000" i="1" dirty="0">
                <a:cs typeface="Estrangelo Edessa" panose="03080600000000000000" pitchFamily="66" charset="0"/>
              </a:rPr>
              <a:t>(</a:t>
            </a:r>
            <a:r>
              <a:rPr lang="fr-FR" sz="2000" i="1" dirty="0" smtClean="0">
                <a:cs typeface="Estrangelo Edessa" panose="03080600000000000000" pitchFamily="66" charset="0"/>
              </a:rPr>
              <a:t>Poitiers 1920- Paris 1984)</a:t>
            </a:r>
          </a:p>
          <a:p>
            <a:pPr marL="0" indent="0" algn="r">
              <a:spcBef>
                <a:spcPts val="0"/>
              </a:spcBef>
              <a:buNone/>
            </a:pPr>
            <a:r>
              <a:rPr lang="fr-FR" sz="2000" i="1" dirty="0" smtClean="0">
                <a:cs typeface="Estrangelo Edessa" panose="03080600000000000000" pitchFamily="66" charset="0"/>
              </a:rPr>
              <a:t>« dits et écrits » GALLIMARD 1994</a:t>
            </a:r>
          </a:p>
          <a:p>
            <a:endParaRPr lang="fr-FR" sz="3600" dirty="0" smtClean="0">
              <a:cs typeface="Estrangelo Edessa" panose="03080600000000000000" pitchFamily="66" charset="0"/>
            </a:endParaRPr>
          </a:p>
        </p:txBody>
      </p:sp>
    </p:spTree>
    <p:extLst>
      <p:ext uri="{BB962C8B-B14F-4D97-AF65-F5344CB8AC3E}">
        <p14:creationId xmlns:p14="http://schemas.microsoft.com/office/powerpoint/2010/main" xmlns="" val="22000284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Mon cheminement</a:t>
            </a:r>
            <a:endParaRPr lang="fr-FR" sz="4000" dirty="0">
              <a:ea typeface="Microsoft JhengHei UI Light" panose="020B0304030504040204" pitchFamily="34" charset="-128"/>
              <a:cs typeface="Microsoft JhengHei UI Light" panose="020B0304030504040204" pitchFamily="34" charset="-128"/>
            </a:endParaRPr>
          </a:p>
        </p:txBody>
      </p:sp>
      <p:graphicFrame>
        <p:nvGraphicFramePr>
          <p:cNvPr id="3" name="Espace réservé du contenu 2"/>
          <p:cNvGraphicFramePr>
            <a:graphicFrameLocks noGrp="1"/>
          </p:cNvGraphicFramePr>
          <p:nvPr>
            <p:ph idx="1"/>
            <p:extLst/>
          </p:nvPr>
        </p:nvGraphicFramePr>
        <p:xfrm>
          <a:off x="504497" y="2295126"/>
          <a:ext cx="11274947" cy="3746236"/>
        </p:xfrm>
        <a:graphic>
          <a:graphicData uri="http://schemas.openxmlformats.org/drawingml/2006/table">
            <a:tbl>
              <a:tblPr firstRow="1" bandRow="1">
                <a:tableStyleId>{8A107856-5554-42FB-B03E-39F5DBC370BA}</a:tableStyleId>
              </a:tblPr>
              <a:tblGrid>
                <a:gridCol w="4146271"/>
                <a:gridCol w="1782169"/>
                <a:gridCol w="1782169"/>
                <a:gridCol w="1782169"/>
                <a:gridCol w="1782169"/>
              </a:tblGrid>
              <a:tr h="506236">
                <a:tc>
                  <a:txBody>
                    <a:bodyPr/>
                    <a:lstStyle/>
                    <a:p>
                      <a:pPr lvl="0" algn="ctr"/>
                      <a:endParaRPr lang="fr-FR" dirty="0">
                        <a:latin typeface="Dosis" panose="02010503020202060003" pitchFamily="50" charset="0"/>
                      </a:endParaRPr>
                    </a:p>
                  </a:txBody>
                  <a:tcPr/>
                </a:tc>
                <a:tc>
                  <a:txBody>
                    <a:bodyPr/>
                    <a:lstStyle/>
                    <a:p>
                      <a:pPr lvl="0" algn="ctr"/>
                      <a:r>
                        <a:rPr lang="fr-FR" dirty="0" smtClean="0">
                          <a:latin typeface="Dosis" panose="02010503020202060003" pitchFamily="50" charset="0"/>
                        </a:rPr>
                        <a:t>N-1</a:t>
                      </a:r>
                      <a:endParaRPr lang="fr-FR" dirty="0">
                        <a:latin typeface="Dosis" panose="02010503020202060003" pitchFamily="50" charset="0"/>
                      </a:endParaRPr>
                    </a:p>
                  </a:txBody>
                  <a:tcPr/>
                </a:tc>
                <a:tc>
                  <a:txBody>
                    <a:bodyPr/>
                    <a:lstStyle/>
                    <a:p>
                      <a:pPr lvl="0" algn="ctr"/>
                      <a:r>
                        <a:rPr lang="fr-FR" dirty="0" smtClean="0">
                          <a:latin typeface="Dosis" panose="02010503020202060003" pitchFamily="50" charset="0"/>
                        </a:rPr>
                        <a:t>N-2</a:t>
                      </a:r>
                      <a:endParaRPr lang="fr-FR" dirty="0">
                        <a:latin typeface="Dosis" panose="02010503020202060003" pitchFamily="50" charset="0"/>
                      </a:endParaRPr>
                    </a:p>
                  </a:txBody>
                  <a:tcPr/>
                </a:tc>
                <a:tc>
                  <a:txBody>
                    <a:bodyPr/>
                    <a:lstStyle/>
                    <a:p>
                      <a:pPr lvl="0" algn="ctr"/>
                      <a:r>
                        <a:rPr lang="fr-FR" dirty="0" smtClean="0">
                          <a:latin typeface="Dosis" panose="02010503020202060003" pitchFamily="50" charset="0"/>
                        </a:rPr>
                        <a:t>N-3</a:t>
                      </a:r>
                      <a:endParaRPr lang="fr-FR" dirty="0">
                        <a:latin typeface="Dosis" panose="02010503020202060003" pitchFamily="50" charset="0"/>
                      </a:endParaRPr>
                    </a:p>
                  </a:txBody>
                  <a:tcPr/>
                </a:tc>
                <a:tc>
                  <a:txBody>
                    <a:bodyPr/>
                    <a:lstStyle/>
                    <a:p>
                      <a:pPr lvl="0" algn="ctr"/>
                      <a:r>
                        <a:rPr lang="fr-FR" dirty="0" smtClean="0">
                          <a:latin typeface="Dosis" panose="02010503020202060003" pitchFamily="50" charset="0"/>
                        </a:rPr>
                        <a:t>N-4</a:t>
                      </a:r>
                      <a:endParaRPr lang="fr-FR" dirty="0">
                        <a:latin typeface="Dosis" panose="02010503020202060003" pitchFamily="50" charset="0"/>
                      </a:endParaRPr>
                    </a:p>
                  </a:txBody>
                  <a:tcPr/>
                </a:tc>
              </a:tr>
              <a:tr h="1080000">
                <a:tc>
                  <a:txBody>
                    <a:bodyPr/>
                    <a:lstStyle/>
                    <a:p>
                      <a:r>
                        <a:rPr lang="fr-FR" dirty="0" smtClean="0">
                          <a:latin typeface="Dosis" panose="02010503020202060003" pitchFamily="50" charset="0"/>
                        </a:rPr>
                        <a:t>Ma situation personnelle</a:t>
                      </a:r>
                    </a:p>
                    <a:p>
                      <a:r>
                        <a:rPr lang="fr-FR" dirty="0" smtClean="0">
                          <a:latin typeface="Dosis" panose="02010503020202060003" pitchFamily="50" charset="0"/>
                        </a:rPr>
                        <a:t>Mon environnement</a:t>
                      </a: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r>
              <a:tr h="1080000">
                <a:tc>
                  <a:txBody>
                    <a:bodyPr/>
                    <a:lstStyle/>
                    <a:p>
                      <a:r>
                        <a:rPr lang="fr-FR" dirty="0" smtClean="0">
                          <a:latin typeface="Dosis" panose="02010503020202060003" pitchFamily="50" charset="0"/>
                        </a:rPr>
                        <a:t>Expériences de profession</a:t>
                      </a:r>
                    </a:p>
                    <a:p>
                      <a:r>
                        <a:rPr lang="fr-FR" dirty="0" smtClean="0">
                          <a:latin typeface="Dosis" panose="02010503020202060003" pitchFamily="50" charset="0"/>
                        </a:rPr>
                        <a:t>Expériences de formation</a:t>
                      </a:r>
                    </a:p>
                  </a:txBody>
                  <a:tcPr/>
                </a:tc>
                <a:tc>
                  <a:txBody>
                    <a:bodyPr/>
                    <a:lstStyle/>
                    <a:p>
                      <a:endParaRPr lang="fr-FR">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r>
              <a:tr h="1080000">
                <a:tc>
                  <a:txBody>
                    <a:bodyPr/>
                    <a:lstStyle/>
                    <a:p>
                      <a:r>
                        <a:rPr lang="fr-FR" dirty="0" smtClean="0">
                          <a:latin typeface="Dosis" panose="02010503020202060003" pitchFamily="50" charset="0"/>
                        </a:rPr>
                        <a:t>Evènements</a:t>
                      </a:r>
                      <a:r>
                        <a:rPr lang="fr-FR" baseline="0" dirty="0" smtClean="0">
                          <a:latin typeface="Dosis" panose="02010503020202060003" pitchFamily="50" charset="0"/>
                        </a:rPr>
                        <a:t> marquants</a:t>
                      </a:r>
                    </a:p>
                    <a:p>
                      <a:r>
                        <a:rPr lang="fr-FR" baseline="0" dirty="0" smtClean="0">
                          <a:latin typeface="Dosis" panose="02010503020202060003" pitchFamily="50" charset="0"/>
                        </a:rPr>
                        <a:t>Qui m’ont transformé</a:t>
                      </a:r>
                      <a:endParaRPr lang="fr-FR" dirty="0">
                        <a:latin typeface="Dosis" panose="02010503020202060003" pitchFamily="50" charset="0"/>
                      </a:endParaRPr>
                    </a:p>
                  </a:txBody>
                  <a:tcPr/>
                </a:tc>
                <a:tc>
                  <a:txBody>
                    <a:bodyPr/>
                    <a:lstStyle/>
                    <a:p>
                      <a:endParaRPr lang="fr-FR">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c>
                  <a:txBody>
                    <a:bodyPr/>
                    <a:lstStyle/>
                    <a:p>
                      <a:endParaRPr lang="fr-FR" dirty="0">
                        <a:latin typeface="Dosis" panose="02010503020202060003" pitchFamily="50" charset="0"/>
                      </a:endParaRPr>
                    </a:p>
                  </a:txBody>
                  <a:tcPr/>
                </a:tc>
              </a:tr>
            </a:tbl>
          </a:graphicData>
        </a:graphic>
      </p:graphicFrame>
    </p:spTree>
    <p:extLst>
      <p:ext uri="{BB962C8B-B14F-4D97-AF65-F5344CB8AC3E}">
        <p14:creationId xmlns:p14="http://schemas.microsoft.com/office/powerpoint/2010/main" xmlns="" val="20366905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24013" y="2830938"/>
            <a:ext cx="7766936" cy="1646302"/>
          </a:xfrm>
        </p:spPr>
        <p:txBody>
          <a:bodyPr/>
          <a:lstStyle/>
          <a:p>
            <a:r>
              <a:rPr lang="fr-FR" dirty="0" smtClean="0">
                <a:ea typeface="Yu Gothic Light" panose="020B0300000000000000" pitchFamily="34" charset="-128"/>
                <a:cs typeface="Microsoft JhengHei UI Light" panose="020B0304030504040204" pitchFamily="34" charset="-128"/>
              </a:rPr>
              <a:t>Modélisation des enjeux</a:t>
            </a:r>
            <a:endParaRPr lang="fr-FR" dirty="0">
              <a:ea typeface="Yu Gothic Light" panose="020B0300000000000000" pitchFamily="34" charset="-128"/>
              <a:cs typeface="Microsoft JhengHei UI Light" panose="020B0304030504040204" pitchFamily="34" charset="-128"/>
            </a:endParaRPr>
          </a:p>
        </p:txBody>
      </p:sp>
      <p:sp>
        <p:nvSpPr>
          <p:cNvPr id="3" name="Sous-titre 2"/>
          <p:cNvSpPr>
            <a:spLocks noGrp="1"/>
          </p:cNvSpPr>
          <p:nvPr>
            <p:ph type="subTitle" idx="1"/>
          </p:nvPr>
        </p:nvSpPr>
        <p:spPr>
          <a:xfrm>
            <a:off x="1624013" y="4362608"/>
            <a:ext cx="7766936" cy="1096899"/>
          </a:xfrm>
        </p:spPr>
        <p:txBody>
          <a:bodyPr>
            <a:normAutofit/>
          </a:bodyPr>
          <a:lstStyle/>
          <a:p>
            <a:r>
              <a:rPr lang="fr-FR" sz="2800" dirty="0" smtClean="0">
                <a:ea typeface="Yu Gothic Light" panose="020B0300000000000000" pitchFamily="34" charset="-128"/>
                <a:cs typeface="Microsoft JhengHei UI Light" panose="020B0304030504040204" pitchFamily="34" charset="-128"/>
              </a:rPr>
              <a:t>Production de Groupe</a:t>
            </a:r>
            <a:endParaRPr lang="fr-FR" sz="2800" dirty="0">
              <a:ea typeface="Yu Gothic Light" panose="020B0300000000000000" pitchFamily="34" charset="-128"/>
              <a:cs typeface="Microsoft JhengHei UI Light" panose="020B0304030504040204" pitchFamily="34" charset="-128"/>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34778787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Autofit/>
          </a:bodyPr>
          <a:lstStyle/>
          <a:p>
            <a:r>
              <a:rPr lang="fr-FR" sz="4400" dirty="0" smtClean="0">
                <a:ea typeface="Yu Gothic Light" panose="020B0300000000000000" pitchFamily="34" charset="-128"/>
                <a:cs typeface="Microsoft JhengHei UI Light" panose="020B0304030504040204" pitchFamily="34" charset="-128"/>
              </a:rPr>
              <a:t>Production de groupes</a:t>
            </a:r>
            <a:endParaRPr lang="fr-FR" sz="4400" dirty="0">
              <a:ea typeface="Yu Gothic Light" panose="020B0300000000000000" pitchFamily="34" charset="-128"/>
              <a:cs typeface="Microsoft JhengHei UI Light" panose="020B0304030504040204" pitchFamily="34" charset="-128"/>
            </a:endParaRPr>
          </a:p>
        </p:txBody>
      </p:sp>
      <p:sp>
        <p:nvSpPr>
          <p:cNvPr id="23" name="Espace réservé du contenu 2"/>
          <p:cNvSpPr>
            <a:spLocks noGrp="1"/>
          </p:cNvSpPr>
          <p:nvPr>
            <p:ph idx="1"/>
          </p:nvPr>
        </p:nvSpPr>
        <p:spPr>
          <a:xfrm>
            <a:off x="403303" y="2380058"/>
            <a:ext cx="11195244" cy="2966108"/>
          </a:xfrm>
        </p:spPr>
        <p:txBody>
          <a:bodyPr>
            <a:normAutofit/>
          </a:bodyPr>
          <a:lstStyle/>
          <a:p>
            <a:pPr marL="742950" indent="-742950">
              <a:buFont typeface="+mj-lt"/>
              <a:buAutoNum type="arabicPeriod"/>
            </a:pPr>
            <a:r>
              <a:rPr lang="fr-FR" sz="4800" dirty="0" smtClean="0">
                <a:cs typeface="Estrangelo Edessa" panose="03080600000000000000" pitchFamily="66" charset="0"/>
              </a:rPr>
              <a:t>Se positionner comme cadre d’Etat</a:t>
            </a:r>
          </a:p>
          <a:p>
            <a:pPr marL="742950" indent="-742950">
              <a:buFont typeface="+mj-lt"/>
              <a:buAutoNum type="arabicPeriod"/>
            </a:pPr>
            <a:r>
              <a:rPr lang="fr-FR" sz="4800" dirty="0" smtClean="0">
                <a:cs typeface="Estrangelo Edessa" panose="03080600000000000000" pitchFamily="66" charset="0"/>
              </a:rPr>
              <a:t>Découvrir et maîtriser son environnement</a:t>
            </a:r>
          </a:p>
          <a:p>
            <a:pPr marL="742950" indent="-742950">
              <a:buFont typeface="+mj-lt"/>
              <a:buAutoNum type="arabicPeriod"/>
            </a:pPr>
            <a:r>
              <a:rPr lang="fr-FR" sz="4800" dirty="0" smtClean="0">
                <a:cs typeface="Estrangelo Edessa" panose="03080600000000000000" pitchFamily="66" charset="0"/>
              </a:rPr>
              <a:t>Se construire ses propres compétences</a:t>
            </a:r>
          </a:p>
        </p:txBody>
      </p:sp>
    </p:spTree>
    <p:extLst>
      <p:ext uri="{BB962C8B-B14F-4D97-AF65-F5344CB8AC3E}">
        <p14:creationId xmlns:p14="http://schemas.microsoft.com/office/powerpoint/2010/main" xmlns="" val="2670630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solidFill>
                  <a:prstClr val="black">
                    <a:tint val="75000"/>
                  </a:prstClr>
                </a:solidFill>
              </a:rPr>
              <a:t>Présentation générale fis 2016/2017</a:t>
            </a:r>
            <a:endParaRPr lang="en-US" dirty="0">
              <a:solidFill>
                <a:prstClr val="black">
                  <a:tint val="75000"/>
                </a:prstClr>
              </a:solidFill>
            </a:endParaRPr>
          </a:p>
        </p:txBody>
      </p:sp>
      <p:sp>
        <p:nvSpPr>
          <p:cNvPr id="9" name="AutoShape 17"/>
          <p:cNvSpPr>
            <a:spLocks noChangeArrowheads="1"/>
          </p:cNvSpPr>
          <p:nvPr>
            <p:custDataLst>
              <p:tags r:id="rId1"/>
            </p:custDataLst>
          </p:nvPr>
        </p:nvSpPr>
        <p:spPr bwMode="auto">
          <a:xfrm>
            <a:off x="4764882" y="308775"/>
            <a:ext cx="2592387" cy="569914"/>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1800" b="1" dirty="0" smtClean="0">
                <a:solidFill>
                  <a:prstClr val="black"/>
                </a:solidFill>
                <a:latin typeface="Dosis" panose="02010503020202060003" pitchFamily="50" charset="0"/>
                <a:ea typeface="Yu Gothic Light" panose="020B0300000000000000" pitchFamily="34" charset="-128"/>
              </a:rPr>
              <a:t>Accueil en formation</a:t>
            </a:r>
            <a:endParaRPr lang="fr-FR" altLang="fr-FR" sz="1800" dirty="0">
              <a:solidFill>
                <a:prstClr val="black"/>
              </a:solidFill>
              <a:latin typeface="Dosis" panose="02010503020202060003" pitchFamily="50" charset="0"/>
              <a:ea typeface="Yu Gothic Light" panose="020B0300000000000000" pitchFamily="34" charset="-128"/>
            </a:endParaRPr>
          </a:p>
        </p:txBody>
      </p:sp>
      <p:sp>
        <p:nvSpPr>
          <p:cNvPr id="11" name="AutoShape 24"/>
          <p:cNvSpPr>
            <a:spLocks noChangeArrowheads="1"/>
          </p:cNvSpPr>
          <p:nvPr>
            <p:custDataLst>
              <p:tags r:id="rId2"/>
            </p:custDataLst>
          </p:nvPr>
        </p:nvSpPr>
        <p:spPr bwMode="auto">
          <a:xfrm>
            <a:off x="4800600" y="5855738"/>
            <a:ext cx="2590800" cy="546652"/>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r>
              <a:rPr lang="fr-FR" sz="2000"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Titularisation</a:t>
            </a:r>
            <a:endParaRPr lang="fr-FR" sz="2000"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p:txBody>
      </p:sp>
      <p:sp>
        <p:nvSpPr>
          <p:cNvPr id="13" name="AutoShape 28"/>
          <p:cNvSpPr>
            <a:spLocks noChangeArrowheads="1"/>
          </p:cNvSpPr>
          <p:nvPr>
            <p:custDataLst>
              <p:tags r:id="rId3"/>
            </p:custDataLst>
          </p:nvPr>
        </p:nvSpPr>
        <p:spPr bwMode="auto">
          <a:xfrm rot="3032642">
            <a:off x="4345630" y="1357928"/>
            <a:ext cx="288925" cy="42175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4" name="AutoShape 29"/>
          <p:cNvSpPr>
            <a:spLocks noChangeArrowheads="1"/>
          </p:cNvSpPr>
          <p:nvPr>
            <p:custDataLst>
              <p:tags r:id="rId4"/>
            </p:custDataLst>
          </p:nvPr>
        </p:nvSpPr>
        <p:spPr bwMode="auto">
          <a:xfrm rot="-3343732">
            <a:off x="7384995" y="1374147"/>
            <a:ext cx="297166"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5" name="AutoShape 31"/>
          <p:cNvSpPr>
            <a:spLocks noChangeArrowheads="1"/>
          </p:cNvSpPr>
          <p:nvPr>
            <p:custDataLst>
              <p:tags r:id="rId5"/>
            </p:custDataLst>
          </p:nvPr>
        </p:nvSpPr>
        <p:spPr bwMode="auto">
          <a:xfrm rot="-3490353">
            <a:off x="4347732" y="5627477"/>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6" name="AutoShape 32"/>
          <p:cNvSpPr>
            <a:spLocks noChangeArrowheads="1"/>
          </p:cNvSpPr>
          <p:nvPr>
            <p:custDataLst>
              <p:tags r:id="rId6"/>
            </p:custDataLst>
          </p:nvPr>
        </p:nvSpPr>
        <p:spPr bwMode="auto">
          <a:xfrm rot="3116045">
            <a:off x="7479566" y="5635740"/>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7" name="AutoShape 19"/>
          <p:cNvSpPr>
            <a:spLocks noChangeAspect="1" noChangeArrowheads="1"/>
          </p:cNvSpPr>
          <p:nvPr>
            <p:custDataLst>
              <p:tags r:id="rId7"/>
            </p:custDataLst>
          </p:nvPr>
        </p:nvSpPr>
        <p:spPr bwMode="auto">
          <a:xfrm>
            <a:off x="1179388" y="1610897"/>
            <a:ext cx="2981158"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Acquisition de compétences en situation professionnelle</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3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S’approprier les environnements professionnels (interne et externe) et les missions dévolues au métier</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Projet</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Responsabilités</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Intégration aux modes d’organisation du service d’affectation</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Actions mises en œuvre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Partenariats développés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8" name="AutoShape 19"/>
          <p:cNvSpPr>
            <a:spLocks noChangeArrowheads="1"/>
          </p:cNvSpPr>
          <p:nvPr>
            <p:custDataLst>
              <p:tags r:id="rId8"/>
            </p:custDataLst>
          </p:nvPr>
        </p:nvSpPr>
        <p:spPr bwMode="auto">
          <a:xfrm>
            <a:off x="4447993" y="1610897"/>
            <a:ext cx="3084383"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endPar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D</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éveloppement des </a:t>
            </a: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compétences </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communes et spécifiques </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Approfondir la culture professionnelle, développer les pratiques professionnelles attendues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p>
          <a:p>
            <a:pPr marL="285750" indent="-285750">
              <a:buFont typeface="Arial" pitchFamily="34" charset="0"/>
              <a:buChar char="•"/>
              <a:defRPr/>
            </a:pPr>
            <a:r>
              <a:rPr lang="fr-FR" sz="1600" dirty="0">
                <a:solidFill>
                  <a:prstClr val="black"/>
                </a:solidFill>
                <a:latin typeface="Dosis" panose="02010503020202060003" pitchFamily="50" charset="0"/>
                <a:ea typeface="Yu Gothic Light" panose="020B0300000000000000" pitchFamily="34" charset="-128"/>
              </a:rPr>
              <a:t>Formation théorique et spécialisée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du socle commun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spécifiques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9" name="AutoShape 19"/>
          <p:cNvSpPr>
            <a:spLocks noChangeArrowheads="1"/>
          </p:cNvSpPr>
          <p:nvPr>
            <p:custDataLst>
              <p:tags r:id="rId9"/>
            </p:custDataLst>
          </p:nvPr>
        </p:nvSpPr>
        <p:spPr bwMode="auto">
          <a:xfrm>
            <a:off x="7795663" y="1610897"/>
            <a:ext cx="3068280"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Accélération de la professionnalisation</a:t>
            </a: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endParaRPr lang="fr-FR" sz="1600" b="1"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Adaptation aux besoins de l’agent</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r>
              <a:rPr lang="fr-FR" sz="1600" b="1" dirty="0" smtClean="0">
                <a:solidFill>
                  <a:prstClr val="black"/>
                </a:solidFill>
                <a:latin typeface="Dosis" panose="02010503020202060003" pitchFamily="50" charset="0"/>
                <a:ea typeface="Yu Gothic Light" panose="020B0300000000000000" pitchFamily="34" charset="-128"/>
              </a:rPr>
              <a:t>possibles </a:t>
            </a:r>
            <a:r>
              <a:rPr lang="fr-FR" sz="1600" dirty="0" smtClean="0">
                <a:solidFill>
                  <a:prstClr val="black"/>
                </a:solidFill>
                <a:latin typeface="Dosis" panose="02010503020202060003" pitchFamily="50" charset="0"/>
                <a:ea typeface="Yu Gothic Light" panose="020B0300000000000000" pitchFamily="34" charset="-128"/>
              </a:rPr>
              <a:t>:</a:t>
            </a:r>
            <a:endParaRPr lang="fr-FR" sz="1600" dirty="0">
              <a:solidFill>
                <a:prstClr val="black"/>
              </a:solidFill>
              <a:latin typeface="Dosis" panose="02010503020202060003" pitchFamily="50" charset="0"/>
              <a:ea typeface="Yu Gothic Light" panose="020B0300000000000000" pitchFamily="34" charset="-128"/>
            </a:endParaRPr>
          </a:p>
          <a:p>
            <a:pPr marL="285750" indent="-285750">
              <a:buFont typeface="Arial" panose="020B0604020202020204" pitchFamily="34" charset="0"/>
              <a:buChar char="•"/>
              <a:defRPr/>
            </a:pPr>
            <a:r>
              <a:rPr lang="fr-FR" sz="1600" dirty="0">
                <a:solidFill>
                  <a:prstClr val="black"/>
                </a:solidFill>
                <a:latin typeface="Dosis" panose="02010503020202060003" pitchFamily="50" charset="0"/>
                <a:ea typeface="Yu Gothic Light" panose="020B0300000000000000" pitchFamily="34" charset="-128"/>
              </a:rPr>
              <a:t>Développer des compétences propres à un contexte </a:t>
            </a:r>
            <a:r>
              <a:rPr lang="fr-FR" sz="1600" dirty="0" smtClean="0">
                <a:solidFill>
                  <a:prstClr val="black"/>
                </a:solidFill>
                <a:latin typeface="Dosis" panose="02010503020202060003" pitchFamily="50" charset="0"/>
                <a:ea typeface="Yu Gothic Light" panose="020B0300000000000000" pitchFamily="34" charset="-128"/>
              </a:rPr>
              <a:t>d’exercice</a:t>
            </a:r>
          </a:p>
          <a:p>
            <a:pPr marL="285750" indent="-285750">
              <a:buFont typeface="Arial" panose="020B0604020202020204"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de formation complémentaire optionnels </a:t>
            </a:r>
            <a:r>
              <a:rPr lang="fr-FR" sz="1400" dirty="0" smtClean="0">
                <a:solidFill>
                  <a:prstClr val="black"/>
                </a:solidFill>
                <a:latin typeface="Dosis" panose="02010503020202060003" pitchFamily="50" charset="0"/>
                <a:ea typeface="Yu Gothic Light" panose="020B0300000000000000" pitchFamily="34" charset="-128"/>
              </a:rPr>
              <a:t>(offre nationale ministérielle de formation / plan régional / offre régionale interministérielle)</a:t>
            </a:r>
            <a:endParaRPr lang="fr-FR" dirty="0">
              <a:solidFill>
                <a:prstClr val="black"/>
              </a:solidFill>
              <a:latin typeface="Dosis" panose="02010503020202060003" pitchFamily="50" charset="0"/>
              <a:ea typeface="Yu Gothic Light" panose="020B0300000000000000" pitchFamily="34" charset="-128"/>
            </a:endParaRPr>
          </a:p>
        </p:txBody>
      </p:sp>
      <p:sp>
        <p:nvSpPr>
          <p:cNvPr id="20" name="AutoShape 26"/>
          <p:cNvSpPr>
            <a:spLocks noChangeArrowheads="1"/>
          </p:cNvSpPr>
          <p:nvPr>
            <p:custDataLst>
              <p:tags r:id="rId10"/>
            </p:custDataLst>
          </p:nvPr>
        </p:nvSpPr>
        <p:spPr bwMode="auto">
          <a:xfrm>
            <a:off x="5732147" y="783771"/>
            <a:ext cx="551913" cy="968683"/>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22" name="AutoShape 26"/>
          <p:cNvSpPr>
            <a:spLocks noChangeArrowheads="1"/>
          </p:cNvSpPr>
          <p:nvPr>
            <p:custDataLst>
              <p:tags r:id="rId11"/>
            </p:custDataLst>
          </p:nvPr>
        </p:nvSpPr>
        <p:spPr bwMode="auto">
          <a:xfrm>
            <a:off x="5881688" y="5585027"/>
            <a:ext cx="288925" cy="315468"/>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pic>
        <p:nvPicPr>
          <p:cNvPr id="2" name="Image 1"/>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5702709" y="1772122"/>
            <a:ext cx="610790" cy="625161"/>
          </a:xfrm>
          <a:prstGeom prst="rect">
            <a:avLst/>
          </a:prstGeom>
        </p:spPr>
      </p:pic>
      <p:sp>
        <p:nvSpPr>
          <p:cNvPr id="10" name="AutoShape 19"/>
          <p:cNvSpPr>
            <a:spLocks noChangeArrowheads="1"/>
          </p:cNvSpPr>
          <p:nvPr>
            <p:custDataLst>
              <p:tags r:id="rId12"/>
            </p:custDataLst>
          </p:nvPr>
        </p:nvSpPr>
        <p:spPr bwMode="auto">
          <a:xfrm>
            <a:off x="4729957" y="1024775"/>
            <a:ext cx="2592388" cy="440035"/>
          </a:xfrm>
          <a:prstGeom prst="flowChartAlternateProcess">
            <a:avLst/>
          </a:prstGeom>
          <a:solidFill>
            <a:schemeClr val="bg1">
              <a:alpha val="80000"/>
            </a:schemeClr>
          </a:solidFill>
          <a:ln w="19050">
            <a:solidFill>
              <a:srgbClr val="800000"/>
            </a:solidFill>
            <a:miter lim="800000"/>
            <a:headEnd/>
            <a:tailEnd/>
          </a:ln>
          <a:effectLs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b="1" dirty="0" smtClean="0">
                <a:solidFill>
                  <a:prstClr val="black"/>
                </a:solidFill>
                <a:latin typeface="Dosis" panose="02010503020202060003" pitchFamily="50" charset="0"/>
                <a:ea typeface="Yu Gothic Light" panose="020B0300000000000000" pitchFamily="34" charset="-128"/>
              </a:rPr>
              <a:t>Autoévaluation </a:t>
            </a:r>
            <a:endParaRPr lang="fr-FR" altLang="fr-FR" sz="2000" b="1" dirty="0">
              <a:solidFill>
                <a:prstClr val="black"/>
              </a:solidFill>
              <a:latin typeface="Dosis" panose="02010503020202060003" pitchFamily="50" charset="0"/>
              <a:ea typeface="Yu Gothic Light" panose="020B0300000000000000" pitchFamily="34" charset="-128"/>
            </a:endParaRPr>
          </a:p>
        </p:txBody>
      </p:sp>
      <p:sp>
        <p:nvSpPr>
          <p:cNvPr id="3" name="Rectangle à coins arrondis 2"/>
          <p:cNvSpPr/>
          <p:nvPr/>
        </p:nvSpPr>
        <p:spPr>
          <a:xfrm>
            <a:off x="2094150" y="880207"/>
            <a:ext cx="1153886" cy="5861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1200" dirty="0" smtClean="0">
                <a:latin typeface="Dosis" panose="02010503020202060003" pitchFamily="50" charset="0"/>
              </a:rPr>
              <a:t>Service d’affectation</a:t>
            </a:r>
            <a:endParaRPr lang="fr-FR" sz="1200" dirty="0">
              <a:latin typeface="Dosis" panose="02010503020202060003" pitchFamily="50" charset="0"/>
            </a:endParaRPr>
          </a:p>
        </p:txBody>
      </p:sp>
      <p:sp>
        <p:nvSpPr>
          <p:cNvPr id="21" name="Rectangle à coins arrondis 20"/>
          <p:cNvSpPr/>
          <p:nvPr/>
        </p:nvSpPr>
        <p:spPr>
          <a:xfrm>
            <a:off x="8768171" y="892170"/>
            <a:ext cx="1153886" cy="5861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1200" dirty="0" smtClean="0">
                <a:latin typeface="Dosis" panose="02010503020202060003" pitchFamily="50" charset="0"/>
              </a:rPr>
              <a:t>Autres stages</a:t>
            </a:r>
            <a:endParaRPr lang="fr-FR" sz="1200" dirty="0">
              <a:latin typeface="Dosis" panose="02010503020202060003" pitchFamily="50" charset="0"/>
            </a:endParaRPr>
          </a:p>
        </p:txBody>
      </p:sp>
    </p:spTree>
    <p:extLst>
      <p:ext uri="{BB962C8B-B14F-4D97-AF65-F5344CB8AC3E}">
        <p14:creationId xmlns:p14="http://schemas.microsoft.com/office/powerpoint/2010/main" xmlns="" val="374942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fltVal val="0"/>
                                          </p:val>
                                        </p:tav>
                                        <p:tav tm="100000">
                                          <p:val>
                                            <p:strVal val="#ppt_w"/>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animEffect transition="in" filter="fade">
                                      <p:cBhvr>
                                        <p:cTn id="15" dur="2000"/>
                                        <p:tgtEl>
                                          <p:spTgt spid="3"/>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2000" fill="hold"/>
                                        <p:tgtEl>
                                          <p:spTgt spid="21"/>
                                        </p:tgtEl>
                                        <p:attrNameLst>
                                          <p:attrName>ppt_w</p:attrName>
                                        </p:attrNameLst>
                                      </p:cBhvr>
                                      <p:tavLst>
                                        <p:tav tm="0">
                                          <p:val>
                                            <p:fltVal val="0"/>
                                          </p:val>
                                        </p:tav>
                                        <p:tav tm="100000">
                                          <p:val>
                                            <p:strVal val="#ppt_w"/>
                                          </p:val>
                                        </p:tav>
                                      </p:tavLst>
                                    </p:anim>
                                    <p:anim calcmode="lin" valueType="num">
                                      <p:cBhvr>
                                        <p:cTn id="20" dur="2000" fill="hold"/>
                                        <p:tgtEl>
                                          <p:spTgt spid="21"/>
                                        </p:tgtEl>
                                        <p:attrNameLst>
                                          <p:attrName>ppt_h</p:attrName>
                                        </p:attrNameLst>
                                      </p:cBhvr>
                                      <p:tavLst>
                                        <p:tav tm="0">
                                          <p:val>
                                            <p:fltVal val="0"/>
                                          </p:val>
                                        </p:tav>
                                        <p:tav tm="100000">
                                          <p:val>
                                            <p:strVal val="#ppt_h"/>
                                          </p:val>
                                        </p:tav>
                                      </p:tavLst>
                                    </p:anim>
                                    <p:animEffect transition="in" filter="fade">
                                      <p:cBhvr>
                                        <p:cTn id="21"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Autofit/>
          </a:bodyPr>
          <a:lstStyle/>
          <a:p>
            <a:r>
              <a:rPr lang="fr-FR" sz="4400" dirty="0" smtClean="0">
                <a:ea typeface="Yu Gothic Light" panose="020B0300000000000000" pitchFamily="34" charset="-128"/>
                <a:cs typeface="Microsoft JhengHei UI Light" panose="020B0304030504040204" pitchFamily="34" charset="-128"/>
              </a:rPr>
              <a:t>Commande</a:t>
            </a:r>
            <a:endParaRPr lang="fr-FR" sz="4400" dirty="0">
              <a:ea typeface="Yu Gothic Light" panose="020B0300000000000000" pitchFamily="34" charset="-128"/>
              <a:cs typeface="Microsoft JhengHei UI Light" panose="020B0304030504040204" pitchFamily="34" charset="-128"/>
            </a:endParaRPr>
          </a:p>
        </p:txBody>
      </p:sp>
      <p:graphicFrame>
        <p:nvGraphicFramePr>
          <p:cNvPr id="3" name="Espace réservé du contenu 2"/>
          <p:cNvGraphicFramePr>
            <a:graphicFrameLocks noGrp="1"/>
          </p:cNvGraphicFramePr>
          <p:nvPr>
            <p:ph idx="1"/>
            <p:extLst/>
          </p:nvPr>
        </p:nvGraphicFramePr>
        <p:xfrm>
          <a:off x="677863" y="1684864"/>
          <a:ext cx="10641778" cy="43571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7716224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Autofit/>
          </a:bodyPr>
          <a:lstStyle/>
          <a:p>
            <a:r>
              <a:rPr lang="fr-FR" sz="4400" dirty="0">
                <a:ea typeface="Yu Gothic Light" panose="020B0300000000000000" pitchFamily="34" charset="-128"/>
                <a:cs typeface="Microsoft JhengHei UI Light" panose="020B0304030504040204" pitchFamily="34" charset="-128"/>
              </a:rPr>
              <a:t>Se positionner comme cadre d’Etat</a:t>
            </a:r>
          </a:p>
        </p:txBody>
      </p:sp>
      <p:sp>
        <p:nvSpPr>
          <p:cNvPr id="23" name="Espace réservé du contenu 2"/>
          <p:cNvSpPr>
            <a:spLocks noGrp="1"/>
          </p:cNvSpPr>
          <p:nvPr>
            <p:ph idx="1"/>
          </p:nvPr>
        </p:nvSpPr>
        <p:spPr>
          <a:xfrm>
            <a:off x="677334" y="1322499"/>
            <a:ext cx="11195244" cy="2966108"/>
          </a:xfrm>
        </p:spPr>
        <p:txBody>
          <a:bodyPr>
            <a:normAutofit/>
          </a:bodyPr>
          <a:lstStyle/>
          <a:p>
            <a:pPr marL="742950" indent="-742950" algn="ctr">
              <a:buFont typeface="+mj-lt"/>
              <a:buAutoNum type="arabicPeriod"/>
            </a:pPr>
            <a:endParaRPr lang="fr-FR" sz="3600" dirty="0" smtClean="0">
              <a:cs typeface="Estrangelo Edessa" panose="03080600000000000000" pitchFamily="66" charset="0"/>
            </a:endParaRPr>
          </a:p>
        </p:txBody>
      </p:sp>
      <p:graphicFrame>
        <p:nvGraphicFramePr>
          <p:cNvPr id="7" name="Espace réservé du contenu 2"/>
          <p:cNvGraphicFramePr>
            <a:graphicFrameLocks/>
          </p:cNvGraphicFramePr>
          <p:nvPr>
            <p:extLst/>
          </p:nvPr>
        </p:nvGraphicFramePr>
        <p:xfrm>
          <a:off x="677863" y="1484753"/>
          <a:ext cx="11101581" cy="43011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5108991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Autofit/>
          </a:bodyPr>
          <a:lstStyle/>
          <a:p>
            <a:r>
              <a:rPr lang="fr-FR" sz="4400" dirty="0">
                <a:ea typeface="Yu Gothic Light" panose="020B0300000000000000" pitchFamily="34" charset="-128"/>
                <a:cs typeface="Microsoft JhengHei UI Light" panose="020B0304030504040204" pitchFamily="34" charset="-128"/>
              </a:rPr>
              <a:t>Découvrir et maîtriser son environnement</a:t>
            </a:r>
          </a:p>
        </p:txBody>
      </p:sp>
      <p:graphicFrame>
        <p:nvGraphicFramePr>
          <p:cNvPr id="7" name="Espace réservé du contenu 2"/>
          <p:cNvGraphicFramePr>
            <a:graphicFrameLocks/>
          </p:cNvGraphicFramePr>
          <p:nvPr>
            <p:extLst/>
          </p:nvPr>
        </p:nvGraphicFramePr>
        <p:xfrm>
          <a:off x="677863" y="1986455"/>
          <a:ext cx="11101581" cy="379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639915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1702591" y="364063"/>
            <a:ext cx="8596668" cy="1320800"/>
          </a:xfrm>
        </p:spPr>
        <p:txBody>
          <a:bodyPr>
            <a:noAutofit/>
          </a:bodyPr>
          <a:lstStyle/>
          <a:p>
            <a:r>
              <a:rPr lang="fr-FR" sz="4400" dirty="0">
                <a:ea typeface="Yu Gothic Light" panose="020B0300000000000000" pitchFamily="34" charset="-128"/>
                <a:cs typeface="Microsoft JhengHei UI Light" panose="020B0304030504040204" pitchFamily="34" charset="-128"/>
              </a:rPr>
              <a:t>Se construire ses propres compétences</a:t>
            </a:r>
          </a:p>
        </p:txBody>
      </p:sp>
      <p:graphicFrame>
        <p:nvGraphicFramePr>
          <p:cNvPr id="7" name="Espace réservé du contenu 2"/>
          <p:cNvGraphicFramePr>
            <a:graphicFrameLocks/>
          </p:cNvGraphicFramePr>
          <p:nvPr>
            <p:extLst/>
          </p:nvPr>
        </p:nvGraphicFramePr>
        <p:xfrm>
          <a:off x="677334" y="2138011"/>
          <a:ext cx="11101581" cy="43011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7292260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87472" y="4648200"/>
            <a:ext cx="2808288" cy="1234440"/>
          </a:xfrm>
        </p:spPr>
        <p:txBody>
          <a:bodyPr/>
          <a:lstStyle/>
          <a:p>
            <a:r>
              <a:rPr lang="fr-FR" dirty="0" smtClean="0"/>
              <a:t>Merci pour votre attention</a:t>
            </a:r>
            <a:endParaRPr lang="fr-FR" dirty="0"/>
          </a:p>
        </p:txBody>
      </p:sp>
      <p:sp>
        <p:nvSpPr>
          <p:cNvPr id="4" name="Espace réservé du pied de page 3"/>
          <p:cNvSpPr>
            <a:spLocks noGrp="1"/>
          </p:cNvSpPr>
          <p:nvPr>
            <p:ph type="ftr" sz="quarter" idx="11"/>
          </p:nvPr>
        </p:nvSpPr>
        <p:spPr/>
        <p:txBody>
          <a:bodyPr/>
          <a:lstStyle/>
          <a:p>
            <a:r>
              <a:rPr lang="fr-FR" smtClean="0"/>
              <a:t>Présentation générale fis 2016/2017</a:t>
            </a:r>
            <a:endParaRPr lang="en-US" dirty="0"/>
          </a:p>
        </p:txBody>
      </p:sp>
      <p:pic>
        <p:nvPicPr>
          <p:cNvPr id="5" name="Imag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4340" y="340360"/>
            <a:ext cx="8313420" cy="5542280"/>
          </a:xfrm>
          <a:prstGeom prst="rect">
            <a:avLst/>
          </a:prstGeom>
        </p:spPr>
      </p:pic>
    </p:spTree>
    <p:extLst>
      <p:ext uri="{BB962C8B-B14F-4D97-AF65-F5344CB8AC3E}">
        <p14:creationId xmlns:p14="http://schemas.microsoft.com/office/powerpoint/2010/main" xmlns="" val="22204994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solidFill>
                  <a:prstClr val="black">
                    <a:tint val="75000"/>
                  </a:prstClr>
                </a:solidFill>
              </a:rPr>
              <a:t>Présentation générale fis 2016/2017</a:t>
            </a:r>
            <a:endParaRPr lang="en-US" dirty="0">
              <a:solidFill>
                <a:prstClr val="black">
                  <a:tint val="75000"/>
                </a:prstClr>
              </a:solidFill>
            </a:endParaRPr>
          </a:p>
        </p:txBody>
      </p:sp>
      <p:sp>
        <p:nvSpPr>
          <p:cNvPr id="9" name="AutoShape 17"/>
          <p:cNvSpPr>
            <a:spLocks noChangeArrowheads="1"/>
          </p:cNvSpPr>
          <p:nvPr>
            <p:custDataLst>
              <p:tags r:id="rId1"/>
            </p:custDataLst>
          </p:nvPr>
        </p:nvSpPr>
        <p:spPr bwMode="auto">
          <a:xfrm>
            <a:off x="4764882" y="308775"/>
            <a:ext cx="2592387" cy="569914"/>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1800" b="1" dirty="0" smtClean="0">
                <a:solidFill>
                  <a:prstClr val="black"/>
                </a:solidFill>
                <a:latin typeface="Dosis" panose="02010503020202060003" pitchFamily="50" charset="0"/>
                <a:ea typeface="Yu Gothic Light" panose="020B0300000000000000" pitchFamily="34" charset="-128"/>
              </a:rPr>
              <a:t>Accueil en formation</a:t>
            </a:r>
            <a:endParaRPr lang="fr-FR" altLang="fr-FR" sz="1800" dirty="0">
              <a:solidFill>
                <a:prstClr val="black"/>
              </a:solidFill>
              <a:latin typeface="Dosis" panose="02010503020202060003" pitchFamily="50" charset="0"/>
              <a:ea typeface="Yu Gothic Light" panose="020B0300000000000000" pitchFamily="34" charset="-128"/>
            </a:endParaRPr>
          </a:p>
        </p:txBody>
      </p:sp>
      <p:sp>
        <p:nvSpPr>
          <p:cNvPr id="11" name="AutoShape 24"/>
          <p:cNvSpPr>
            <a:spLocks noChangeArrowheads="1"/>
          </p:cNvSpPr>
          <p:nvPr>
            <p:custDataLst>
              <p:tags r:id="rId2"/>
            </p:custDataLst>
          </p:nvPr>
        </p:nvSpPr>
        <p:spPr bwMode="auto">
          <a:xfrm>
            <a:off x="4800600" y="5855738"/>
            <a:ext cx="2590800" cy="546652"/>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r>
              <a:rPr lang="fr-FR" sz="2000"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Titularisation</a:t>
            </a:r>
            <a:endParaRPr lang="fr-FR" sz="2000"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p:txBody>
      </p:sp>
      <p:sp>
        <p:nvSpPr>
          <p:cNvPr id="13" name="AutoShape 28"/>
          <p:cNvSpPr>
            <a:spLocks noChangeArrowheads="1"/>
          </p:cNvSpPr>
          <p:nvPr>
            <p:custDataLst>
              <p:tags r:id="rId3"/>
            </p:custDataLst>
          </p:nvPr>
        </p:nvSpPr>
        <p:spPr bwMode="auto">
          <a:xfrm rot="3032642">
            <a:off x="4345630" y="1357928"/>
            <a:ext cx="288925" cy="42175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4" name="AutoShape 29"/>
          <p:cNvSpPr>
            <a:spLocks noChangeArrowheads="1"/>
          </p:cNvSpPr>
          <p:nvPr>
            <p:custDataLst>
              <p:tags r:id="rId4"/>
            </p:custDataLst>
          </p:nvPr>
        </p:nvSpPr>
        <p:spPr bwMode="auto">
          <a:xfrm rot="-3343732">
            <a:off x="7384995" y="1374147"/>
            <a:ext cx="297166"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5" name="AutoShape 31"/>
          <p:cNvSpPr>
            <a:spLocks noChangeArrowheads="1"/>
          </p:cNvSpPr>
          <p:nvPr>
            <p:custDataLst>
              <p:tags r:id="rId5"/>
            </p:custDataLst>
          </p:nvPr>
        </p:nvSpPr>
        <p:spPr bwMode="auto">
          <a:xfrm rot="-3490353">
            <a:off x="4347732" y="5627477"/>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6" name="AutoShape 32"/>
          <p:cNvSpPr>
            <a:spLocks noChangeArrowheads="1"/>
          </p:cNvSpPr>
          <p:nvPr>
            <p:custDataLst>
              <p:tags r:id="rId6"/>
            </p:custDataLst>
          </p:nvPr>
        </p:nvSpPr>
        <p:spPr bwMode="auto">
          <a:xfrm rot="3116045">
            <a:off x="7479566" y="5635740"/>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7" name="AutoShape 19"/>
          <p:cNvSpPr>
            <a:spLocks noChangeAspect="1" noChangeArrowheads="1"/>
          </p:cNvSpPr>
          <p:nvPr>
            <p:custDataLst>
              <p:tags r:id="rId7"/>
            </p:custDataLst>
          </p:nvPr>
        </p:nvSpPr>
        <p:spPr bwMode="auto">
          <a:xfrm>
            <a:off x="1179388" y="1610897"/>
            <a:ext cx="2981158"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Acquisition de compétences en situation professionnelle</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3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S’approprier les environnements professionnels (interne et externe) et les missions dévolues au métier</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Projet</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Responsabilités</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Intégration aux modes d’organisation du service d’affectation</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Actions mises en œuvre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Partenariats développés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8" name="AutoShape 19"/>
          <p:cNvSpPr>
            <a:spLocks noChangeArrowheads="1"/>
          </p:cNvSpPr>
          <p:nvPr>
            <p:custDataLst>
              <p:tags r:id="rId8"/>
            </p:custDataLst>
          </p:nvPr>
        </p:nvSpPr>
        <p:spPr bwMode="auto">
          <a:xfrm>
            <a:off x="4447993" y="1610897"/>
            <a:ext cx="3084383"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endPar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D</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éveloppement des </a:t>
            </a: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compétences </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communes et spécifiques </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Approfondir la culture professionnelle, développer les pratiques professionnelles attendues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p>
          <a:p>
            <a:pPr marL="285750" indent="-285750">
              <a:buFont typeface="Arial" pitchFamily="34" charset="0"/>
              <a:buChar char="•"/>
              <a:defRPr/>
            </a:pPr>
            <a:r>
              <a:rPr lang="fr-FR" sz="1600" dirty="0">
                <a:solidFill>
                  <a:prstClr val="black"/>
                </a:solidFill>
                <a:latin typeface="Dosis" panose="02010503020202060003" pitchFamily="50" charset="0"/>
                <a:ea typeface="Yu Gothic Light" panose="020B0300000000000000" pitchFamily="34" charset="-128"/>
              </a:rPr>
              <a:t>Formation théorique et spécialisée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du socle commun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spécifiques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9" name="AutoShape 19"/>
          <p:cNvSpPr>
            <a:spLocks noChangeArrowheads="1"/>
          </p:cNvSpPr>
          <p:nvPr>
            <p:custDataLst>
              <p:tags r:id="rId9"/>
            </p:custDataLst>
          </p:nvPr>
        </p:nvSpPr>
        <p:spPr bwMode="auto">
          <a:xfrm>
            <a:off x="7795663" y="1610897"/>
            <a:ext cx="3068280"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Accélération de la professionnalisation</a:t>
            </a: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endParaRPr lang="fr-FR" sz="1600" b="1"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Adaptation aux besoins de l’agent</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r>
              <a:rPr lang="fr-FR" sz="1600" b="1" dirty="0" smtClean="0">
                <a:solidFill>
                  <a:prstClr val="black"/>
                </a:solidFill>
                <a:latin typeface="Dosis" panose="02010503020202060003" pitchFamily="50" charset="0"/>
                <a:ea typeface="Yu Gothic Light" panose="020B0300000000000000" pitchFamily="34" charset="-128"/>
              </a:rPr>
              <a:t>possibles </a:t>
            </a:r>
            <a:r>
              <a:rPr lang="fr-FR" sz="1600" dirty="0" smtClean="0">
                <a:solidFill>
                  <a:prstClr val="black"/>
                </a:solidFill>
                <a:latin typeface="Dosis" panose="02010503020202060003" pitchFamily="50" charset="0"/>
                <a:ea typeface="Yu Gothic Light" panose="020B0300000000000000" pitchFamily="34" charset="-128"/>
              </a:rPr>
              <a:t>:</a:t>
            </a:r>
            <a:endParaRPr lang="fr-FR" sz="1600" dirty="0">
              <a:solidFill>
                <a:prstClr val="black"/>
              </a:solidFill>
              <a:latin typeface="Dosis" panose="02010503020202060003" pitchFamily="50" charset="0"/>
              <a:ea typeface="Yu Gothic Light" panose="020B0300000000000000" pitchFamily="34" charset="-128"/>
            </a:endParaRPr>
          </a:p>
          <a:p>
            <a:pPr marL="285750" indent="-285750">
              <a:buFont typeface="Arial" panose="020B0604020202020204" pitchFamily="34" charset="0"/>
              <a:buChar char="•"/>
              <a:defRPr/>
            </a:pPr>
            <a:r>
              <a:rPr lang="fr-FR" sz="1600" dirty="0">
                <a:solidFill>
                  <a:prstClr val="black"/>
                </a:solidFill>
                <a:latin typeface="Dosis" panose="02010503020202060003" pitchFamily="50" charset="0"/>
                <a:ea typeface="Yu Gothic Light" panose="020B0300000000000000" pitchFamily="34" charset="-128"/>
              </a:rPr>
              <a:t>Développer des compétences propres à un contexte </a:t>
            </a:r>
            <a:r>
              <a:rPr lang="fr-FR" sz="1600" dirty="0" smtClean="0">
                <a:solidFill>
                  <a:prstClr val="black"/>
                </a:solidFill>
                <a:latin typeface="Dosis" panose="02010503020202060003" pitchFamily="50" charset="0"/>
                <a:ea typeface="Yu Gothic Light" panose="020B0300000000000000" pitchFamily="34" charset="-128"/>
              </a:rPr>
              <a:t>d’exercice</a:t>
            </a:r>
          </a:p>
          <a:p>
            <a:pPr marL="285750" indent="-285750">
              <a:buFont typeface="Arial" panose="020B0604020202020204"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de formation complémentaire optionnels </a:t>
            </a:r>
            <a:r>
              <a:rPr lang="fr-FR" sz="1400" dirty="0" smtClean="0">
                <a:solidFill>
                  <a:prstClr val="black"/>
                </a:solidFill>
                <a:latin typeface="Dosis" panose="02010503020202060003" pitchFamily="50" charset="0"/>
                <a:ea typeface="Yu Gothic Light" panose="020B0300000000000000" pitchFamily="34" charset="-128"/>
              </a:rPr>
              <a:t>(offre nationale ministérielle de formation / plan régional / offre régionale interministérielle)</a:t>
            </a:r>
            <a:endParaRPr lang="fr-FR" dirty="0">
              <a:solidFill>
                <a:prstClr val="black"/>
              </a:solidFill>
              <a:latin typeface="Dosis" panose="02010503020202060003" pitchFamily="50" charset="0"/>
              <a:ea typeface="Yu Gothic Light" panose="020B0300000000000000" pitchFamily="34" charset="-128"/>
            </a:endParaRPr>
          </a:p>
        </p:txBody>
      </p:sp>
      <p:sp>
        <p:nvSpPr>
          <p:cNvPr id="20" name="AutoShape 26"/>
          <p:cNvSpPr>
            <a:spLocks noChangeArrowheads="1"/>
          </p:cNvSpPr>
          <p:nvPr>
            <p:custDataLst>
              <p:tags r:id="rId10"/>
            </p:custDataLst>
          </p:nvPr>
        </p:nvSpPr>
        <p:spPr bwMode="auto">
          <a:xfrm>
            <a:off x="5732147" y="783771"/>
            <a:ext cx="551913" cy="968683"/>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22" name="AutoShape 26"/>
          <p:cNvSpPr>
            <a:spLocks noChangeArrowheads="1"/>
          </p:cNvSpPr>
          <p:nvPr>
            <p:custDataLst>
              <p:tags r:id="rId11"/>
            </p:custDataLst>
          </p:nvPr>
        </p:nvSpPr>
        <p:spPr bwMode="auto">
          <a:xfrm>
            <a:off x="5881688" y="5585027"/>
            <a:ext cx="288925" cy="315468"/>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pic>
        <p:nvPicPr>
          <p:cNvPr id="2" name="Image 1"/>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5780989" y="1801927"/>
            <a:ext cx="503072" cy="514909"/>
          </a:xfrm>
          <a:prstGeom prst="rect">
            <a:avLst/>
          </a:prstGeom>
        </p:spPr>
      </p:pic>
      <p:sp>
        <p:nvSpPr>
          <p:cNvPr id="10" name="AutoShape 19"/>
          <p:cNvSpPr>
            <a:spLocks noChangeArrowheads="1"/>
          </p:cNvSpPr>
          <p:nvPr>
            <p:custDataLst>
              <p:tags r:id="rId12"/>
            </p:custDataLst>
          </p:nvPr>
        </p:nvSpPr>
        <p:spPr bwMode="auto">
          <a:xfrm>
            <a:off x="4729957" y="1024775"/>
            <a:ext cx="2592388" cy="440035"/>
          </a:xfrm>
          <a:prstGeom prst="flowChartAlternateProcess">
            <a:avLst/>
          </a:prstGeom>
          <a:solidFill>
            <a:schemeClr val="bg1">
              <a:alpha val="80000"/>
            </a:schemeClr>
          </a:solidFill>
          <a:ln w="19050">
            <a:solidFill>
              <a:srgbClr val="800000"/>
            </a:solidFill>
            <a:miter lim="800000"/>
            <a:headEnd/>
            <a:tailEnd/>
          </a:ln>
          <a:effectLs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b="1" dirty="0" smtClean="0">
                <a:solidFill>
                  <a:prstClr val="black"/>
                </a:solidFill>
                <a:latin typeface="Dosis" panose="02010503020202060003" pitchFamily="50" charset="0"/>
                <a:ea typeface="Yu Gothic Light" panose="020B0300000000000000" pitchFamily="34" charset="-128"/>
              </a:rPr>
              <a:t>Autoévaluation </a:t>
            </a:r>
            <a:endParaRPr lang="fr-FR" altLang="fr-FR" sz="2000" b="1" dirty="0">
              <a:solidFill>
                <a:prstClr val="black"/>
              </a:solidFill>
              <a:latin typeface="Dosis" panose="02010503020202060003" pitchFamily="50" charset="0"/>
              <a:ea typeface="Yu Gothic Light" panose="020B0300000000000000" pitchFamily="34" charset="-128"/>
            </a:endParaRPr>
          </a:p>
        </p:txBody>
      </p:sp>
      <p:pic>
        <p:nvPicPr>
          <p:cNvPr id="4" name="Image 3"/>
          <p:cNvPicPr>
            <a:picLocks noChangeAspect="1"/>
          </p:cNvPicPr>
          <p:nvPr/>
        </p:nvPicPr>
        <p:blipFill>
          <a:blip r:embed="rId15" cstate="print">
            <a:duotone>
              <a:schemeClr val="accent2">
                <a:shade val="45000"/>
                <a:satMod val="135000"/>
              </a:schemeClr>
              <a:prstClr val="white"/>
            </a:duotone>
            <a:extLst>
              <a:ext uri="{28A0092B-C50C-407E-A947-70E740481C1C}">
                <a14:useLocalDpi xmlns:a14="http://schemas.microsoft.com/office/drawing/2010/main" xmlns="" val="0"/>
              </a:ext>
            </a:extLst>
          </a:blip>
          <a:stretch>
            <a:fillRect/>
          </a:stretch>
        </p:blipFill>
        <p:spPr>
          <a:xfrm>
            <a:off x="3151750" y="2512817"/>
            <a:ext cx="2164906" cy="2164906"/>
          </a:xfrm>
          <a:prstGeom prst="rect">
            <a:avLst/>
          </a:prstGeom>
        </p:spPr>
      </p:pic>
      <p:pic>
        <p:nvPicPr>
          <p:cNvPr id="21" name="Image 20"/>
          <p:cNvPicPr>
            <a:picLocks noChangeAspect="1"/>
          </p:cNvPicPr>
          <p:nvPr/>
        </p:nvPicPr>
        <p:blipFill>
          <a:blip r:embed="rId15" cstate="print">
            <a:duotone>
              <a:schemeClr val="accent2">
                <a:shade val="45000"/>
                <a:satMod val="135000"/>
              </a:schemeClr>
              <a:prstClr val="white"/>
            </a:duotone>
            <a:extLst>
              <a:ext uri="{28A0092B-C50C-407E-A947-70E740481C1C}">
                <a14:useLocalDpi xmlns:a14="http://schemas.microsoft.com/office/drawing/2010/main" xmlns="" val="0"/>
              </a:ext>
            </a:extLst>
          </a:blip>
          <a:stretch>
            <a:fillRect/>
          </a:stretch>
        </p:blipFill>
        <p:spPr>
          <a:xfrm rot="10800000">
            <a:off x="6581567" y="2547535"/>
            <a:ext cx="2164906" cy="2164906"/>
          </a:xfrm>
          <a:prstGeom prst="rect">
            <a:avLst/>
          </a:prstGeom>
        </p:spPr>
      </p:pic>
    </p:spTree>
    <p:extLst>
      <p:ext uri="{BB962C8B-B14F-4D97-AF65-F5344CB8AC3E}">
        <p14:creationId xmlns:p14="http://schemas.microsoft.com/office/powerpoint/2010/main" xmlns="" val="418322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anim calcmode="lin" valueType="num">
                                      <p:cBhvr>
                                        <p:cTn id="8" dur="2000" fill="hold"/>
                                        <p:tgtEl>
                                          <p:spTgt spid="21"/>
                                        </p:tgtEl>
                                        <p:attrNameLst>
                                          <p:attrName>ppt_w</p:attrName>
                                        </p:attrNameLst>
                                      </p:cBhvr>
                                      <p:tavLst>
                                        <p:tav tm="0" fmla="#ppt_w*sin(2.5*pi*$)">
                                          <p:val>
                                            <p:fltVal val="0"/>
                                          </p:val>
                                        </p:tav>
                                        <p:tav tm="100000">
                                          <p:val>
                                            <p:fltVal val="1"/>
                                          </p:val>
                                        </p:tav>
                                      </p:tavLst>
                                    </p:anim>
                                    <p:anim calcmode="lin" valueType="num">
                                      <p:cBhvr>
                                        <p:cTn id="9" dur="2000" fill="hold"/>
                                        <p:tgtEl>
                                          <p:spTgt spid="21"/>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solidFill>
                  <a:prstClr val="black">
                    <a:tint val="75000"/>
                  </a:prstClr>
                </a:solidFill>
              </a:rPr>
              <a:t>Présentation générale fis 2016/2017</a:t>
            </a:r>
            <a:endParaRPr lang="en-US" dirty="0">
              <a:solidFill>
                <a:prstClr val="black">
                  <a:tint val="75000"/>
                </a:prstClr>
              </a:solidFill>
            </a:endParaRPr>
          </a:p>
        </p:txBody>
      </p:sp>
      <p:sp>
        <p:nvSpPr>
          <p:cNvPr id="9" name="AutoShape 17"/>
          <p:cNvSpPr>
            <a:spLocks noChangeArrowheads="1"/>
          </p:cNvSpPr>
          <p:nvPr>
            <p:custDataLst>
              <p:tags r:id="rId1"/>
            </p:custDataLst>
          </p:nvPr>
        </p:nvSpPr>
        <p:spPr bwMode="auto">
          <a:xfrm>
            <a:off x="4764882" y="308775"/>
            <a:ext cx="2592387" cy="569914"/>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1800" b="1" dirty="0" smtClean="0">
                <a:solidFill>
                  <a:prstClr val="black"/>
                </a:solidFill>
                <a:latin typeface="Dosis" panose="02010503020202060003" pitchFamily="50" charset="0"/>
                <a:ea typeface="Yu Gothic Light" panose="020B0300000000000000" pitchFamily="34" charset="-128"/>
              </a:rPr>
              <a:t>Accueil en formation</a:t>
            </a:r>
            <a:endParaRPr lang="fr-FR" altLang="fr-FR" sz="1800" dirty="0">
              <a:solidFill>
                <a:prstClr val="black"/>
              </a:solidFill>
              <a:latin typeface="Dosis" panose="02010503020202060003" pitchFamily="50" charset="0"/>
              <a:ea typeface="Yu Gothic Light" panose="020B0300000000000000" pitchFamily="34" charset="-128"/>
            </a:endParaRPr>
          </a:p>
        </p:txBody>
      </p:sp>
      <p:sp>
        <p:nvSpPr>
          <p:cNvPr id="11" name="AutoShape 24"/>
          <p:cNvSpPr>
            <a:spLocks noChangeArrowheads="1"/>
          </p:cNvSpPr>
          <p:nvPr>
            <p:custDataLst>
              <p:tags r:id="rId2"/>
            </p:custDataLst>
          </p:nvPr>
        </p:nvSpPr>
        <p:spPr bwMode="auto">
          <a:xfrm>
            <a:off x="4800600" y="5855738"/>
            <a:ext cx="2590800" cy="546652"/>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r>
              <a:rPr lang="fr-FR" sz="2000"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Titularisation</a:t>
            </a:r>
            <a:endParaRPr lang="fr-FR" sz="2000"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p:txBody>
      </p:sp>
      <p:sp>
        <p:nvSpPr>
          <p:cNvPr id="13" name="AutoShape 28"/>
          <p:cNvSpPr>
            <a:spLocks noChangeArrowheads="1"/>
          </p:cNvSpPr>
          <p:nvPr>
            <p:custDataLst>
              <p:tags r:id="rId3"/>
            </p:custDataLst>
          </p:nvPr>
        </p:nvSpPr>
        <p:spPr bwMode="auto">
          <a:xfrm rot="3032642">
            <a:off x="4345630" y="1357928"/>
            <a:ext cx="288925" cy="42175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4" name="AutoShape 29"/>
          <p:cNvSpPr>
            <a:spLocks noChangeArrowheads="1"/>
          </p:cNvSpPr>
          <p:nvPr>
            <p:custDataLst>
              <p:tags r:id="rId4"/>
            </p:custDataLst>
          </p:nvPr>
        </p:nvSpPr>
        <p:spPr bwMode="auto">
          <a:xfrm rot="-3343732">
            <a:off x="7384995" y="1374147"/>
            <a:ext cx="297166"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5" name="AutoShape 31"/>
          <p:cNvSpPr>
            <a:spLocks noChangeArrowheads="1"/>
          </p:cNvSpPr>
          <p:nvPr>
            <p:custDataLst>
              <p:tags r:id="rId5"/>
            </p:custDataLst>
          </p:nvPr>
        </p:nvSpPr>
        <p:spPr bwMode="auto">
          <a:xfrm rot="-3490353">
            <a:off x="4347732" y="5627477"/>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6" name="AutoShape 32"/>
          <p:cNvSpPr>
            <a:spLocks noChangeArrowheads="1"/>
          </p:cNvSpPr>
          <p:nvPr>
            <p:custDataLst>
              <p:tags r:id="rId6"/>
            </p:custDataLst>
          </p:nvPr>
        </p:nvSpPr>
        <p:spPr bwMode="auto">
          <a:xfrm rot="3116045">
            <a:off x="7479566" y="5635740"/>
            <a:ext cx="352804" cy="431800"/>
          </a:xfrm>
          <a:prstGeom prst="downArrow">
            <a:avLst>
              <a:gd name="adj1" fmla="val 50000"/>
              <a:gd name="adj2" fmla="val 3736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17" name="AutoShape 19"/>
          <p:cNvSpPr>
            <a:spLocks noChangeAspect="1" noChangeArrowheads="1"/>
          </p:cNvSpPr>
          <p:nvPr>
            <p:custDataLst>
              <p:tags r:id="rId7"/>
            </p:custDataLst>
          </p:nvPr>
        </p:nvSpPr>
        <p:spPr bwMode="auto">
          <a:xfrm>
            <a:off x="1179388" y="1610897"/>
            <a:ext cx="2981158"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Acquisition de compétences en situation professionnelle</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3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S’approprier les environnements professionnels (interne et externe) et les missions dévolues au métier</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Projet</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Responsabilités</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Intégration aux modes d’organisation du service d’affectation</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Actions mises en œuvre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Partenariats développés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8" name="AutoShape 19"/>
          <p:cNvSpPr>
            <a:spLocks noChangeArrowheads="1"/>
          </p:cNvSpPr>
          <p:nvPr>
            <p:custDataLst>
              <p:tags r:id="rId8"/>
            </p:custDataLst>
          </p:nvPr>
        </p:nvSpPr>
        <p:spPr bwMode="auto">
          <a:xfrm>
            <a:off x="4447993" y="1610897"/>
            <a:ext cx="3084383"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36000" tIns="36000" rIns="36000" bIns="36000" anchor="ctr"/>
          <a:lstStyle/>
          <a:p>
            <a:pPr algn="ctr">
              <a:defRPr/>
            </a:pPr>
            <a:endPar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D</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éveloppement des </a:t>
            </a:r>
            <a:r>
              <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compétences </a:t>
            </a: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communes et spécifiques </a:t>
            </a:r>
            <a:endParaRPr lang="fr-FR" b="1" dirty="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Approfondir la culture professionnelle, développer les pratiques professionnelles attendues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p>
          <a:p>
            <a:pPr marL="285750" indent="-285750">
              <a:buFont typeface="Arial" pitchFamily="34" charset="0"/>
              <a:buChar char="•"/>
              <a:defRPr/>
            </a:pPr>
            <a:r>
              <a:rPr lang="fr-FR" sz="1600" dirty="0">
                <a:solidFill>
                  <a:prstClr val="black"/>
                </a:solidFill>
                <a:latin typeface="Dosis" panose="02010503020202060003" pitchFamily="50" charset="0"/>
                <a:ea typeface="Yu Gothic Light" panose="020B0300000000000000" pitchFamily="34" charset="-128"/>
              </a:rPr>
              <a:t>Formation théorique et spécialisée</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du socle commun </a:t>
            </a:r>
          </a:p>
          <a:p>
            <a:pPr marL="285750" indent="-285750">
              <a:buFont typeface="Arial"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spécifiques</a:t>
            </a:r>
            <a:endParaRPr lang="fr-FR" sz="1600" dirty="0">
              <a:solidFill>
                <a:prstClr val="black"/>
              </a:solidFill>
              <a:latin typeface="Dosis" panose="02010503020202060003" pitchFamily="50" charset="0"/>
              <a:ea typeface="Yu Gothic Light" panose="020B0300000000000000" pitchFamily="34" charset="-128"/>
            </a:endParaRPr>
          </a:p>
        </p:txBody>
      </p:sp>
      <p:sp>
        <p:nvSpPr>
          <p:cNvPr id="19" name="AutoShape 19"/>
          <p:cNvSpPr>
            <a:spLocks noChangeArrowheads="1"/>
          </p:cNvSpPr>
          <p:nvPr>
            <p:custDataLst>
              <p:tags r:id="rId9"/>
            </p:custDataLst>
          </p:nvPr>
        </p:nvSpPr>
        <p:spPr bwMode="auto">
          <a:xfrm>
            <a:off x="7795663" y="1610897"/>
            <a:ext cx="3068280" cy="4123153"/>
          </a:xfrm>
          <a:prstGeom prst="flowChartAlternateProcess">
            <a:avLst/>
          </a:prstGeom>
          <a:noFill/>
          <a:ln w="19050">
            <a:solidFill>
              <a:srgbClr val="80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defRPr/>
            </a:pPr>
            <a:r>
              <a:rPr lang="fr-FR" b="1" dirty="0" smtClean="0">
                <a:solidFill>
                  <a:prstClr val="black"/>
                </a:solidFill>
                <a:effectLst>
                  <a:outerShdw blurRad="38100" dist="38100" dir="2700000" algn="tl">
                    <a:srgbClr val="000000">
                      <a:alpha val="43137"/>
                    </a:srgbClr>
                  </a:outerShdw>
                </a:effectLst>
                <a:latin typeface="Dosis" panose="02010503020202060003" pitchFamily="50" charset="0"/>
                <a:ea typeface="Yu Gothic Light" panose="020B0300000000000000" pitchFamily="34" charset="-128"/>
              </a:rPr>
              <a:t>Accélération de la professionnalisation</a:t>
            </a: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endParaRPr lang="fr-FR" sz="1600" b="1"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Objectif : </a:t>
            </a:r>
            <a:r>
              <a:rPr lang="fr-FR" sz="1600" dirty="0" smtClean="0">
                <a:solidFill>
                  <a:prstClr val="black"/>
                </a:solidFill>
                <a:latin typeface="Dosis" panose="02010503020202060003" pitchFamily="50" charset="0"/>
                <a:ea typeface="Yu Gothic Light" panose="020B0300000000000000" pitchFamily="34" charset="-128"/>
              </a:rPr>
              <a:t>Adaptation aux besoins de l’agent</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 </a:t>
            </a:r>
            <a:endParaRPr lang="fr-FR" sz="1600" dirty="0">
              <a:solidFill>
                <a:prstClr val="black"/>
              </a:solidFill>
              <a:latin typeface="Dosis" panose="02010503020202060003" pitchFamily="50" charset="0"/>
              <a:ea typeface="Yu Gothic Light" panose="020B0300000000000000" pitchFamily="34" charset="-128"/>
            </a:endParaRPr>
          </a:p>
          <a:p>
            <a:pPr algn="ctr">
              <a:defRPr/>
            </a:pPr>
            <a:r>
              <a:rPr lang="fr-FR" sz="1600" b="1" dirty="0">
                <a:solidFill>
                  <a:prstClr val="black"/>
                </a:solidFill>
                <a:latin typeface="Dosis" panose="02010503020202060003" pitchFamily="50" charset="0"/>
                <a:ea typeface="Yu Gothic Light" panose="020B0300000000000000" pitchFamily="34" charset="-128"/>
              </a:rPr>
              <a:t>Modalités </a:t>
            </a:r>
            <a:r>
              <a:rPr lang="fr-FR" sz="1600" b="1" dirty="0" smtClean="0">
                <a:solidFill>
                  <a:prstClr val="black"/>
                </a:solidFill>
                <a:latin typeface="Dosis" panose="02010503020202060003" pitchFamily="50" charset="0"/>
                <a:ea typeface="Yu Gothic Light" panose="020B0300000000000000" pitchFamily="34" charset="-128"/>
              </a:rPr>
              <a:t>possibles </a:t>
            </a:r>
            <a:r>
              <a:rPr lang="fr-FR" sz="1600" dirty="0" smtClean="0">
                <a:solidFill>
                  <a:prstClr val="black"/>
                </a:solidFill>
                <a:latin typeface="Dosis" panose="02010503020202060003" pitchFamily="50" charset="0"/>
                <a:ea typeface="Yu Gothic Light" panose="020B0300000000000000" pitchFamily="34" charset="-128"/>
              </a:rPr>
              <a:t>:</a:t>
            </a:r>
            <a:endParaRPr lang="fr-FR" sz="1600" dirty="0">
              <a:solidFill>
                <a:prstClr val="black"/>
              </a:solidFill>
              <a:latin typeface="Dosis" panose="02010503020202060003" pitchFamily="50" charset="0"/>
              <a:ea typeface="Yu Gothic Light" panose="020B0300000000000000" pitchFamily="34" charset="-128"/>
            </a:endParaRPr>
          </a:p>
          <a:p>
            <a:pPr marL="285750" indent="-285750">
              <a:buFont typeface="Arial" panose="020B0604020202020204" pitchFamily="34" charset="0"/>
              <a:buChar char="•"/>
              <a:defRPr/>
            </a:pPr>
            <a:r>
              <a:rPr lang="fr-FR" sz="1600" dirty="0">
                <a:solidFill>
                  <a:prstClr val="black"/>
                </a:solidFill>
                <a:latin typeface="Dosis" panose="02010503020202060003" pitchFamily="50" charset="0"/>
                <a:ea typeface="Yu Gothic Light" panose="020B0300000000000000" pitchFamily="34" charset="-128"/>
              </a:rPr>
              <a:t>Développer des compétences propres à un contexte </a:t>
            </a:r>
            <a:r>
              <a:rPr lang="fr-FR" sz="1600" dirty="0" smtClean="0">
                <a:solidFill>
                  <a:prstClr val="black"/>
                </a:solidFill>
                <a:latin typeface="Dosis" panose="02010503020202060003" pitchFamily="50" charset="0"/>
                <a:ea typeface="Yu Gothic Light" panose="020B0300000000000000" pitchFamily="34" charset="-128"/>
              </a:rPr>
              <a:t>d’exercice</a:t>
            </a:r>
          </a:p>
          <a:p>
            <a:pPr marL="285750" indent="-285750">
              <a:buFont typeface="Arial" panose="020B0604020202020204" pitchFamily="34" charset="0"/>
              <a:buChar char="•"/>
              <a:defRPr/>
            </a:pPr>
            <a:r>
              <a:rPr lang="fr-FR" sz="1600" dirty="0" smtClean="0">
                <a:solidFill>
                  <a:prstClr val="black"/>
                </a:solidFill>
                <a:latin typeface="Dosis" panose="02010503020202060003" pitchFamily="50" charset="0"/>
                <a:ea typeface="Yu Gothic Light" panose="020B0300000000000000" pitchFamily="34" charset="-128"/>
              </a:rPr>
              <a:t>Modules de formation complémentaire optionnels </a:t>
            </a:r>
            <a:r>
              <a:rPr lang="fr-FR" sz="1400" dirty="0" smtClean="0">
                <a:solidFill>
                  <a:prstClr val="black"/>
                </a:solidFill>
                <a:latin typeface="Dosis" panose="02010503020202060003" pitchFamily="50" charset="0"/>
                <a:ea typeface="Yu Gothic Light" panose="020B0300000000000000" pitchFamily="34" charset="-128"/>
              </a:rPr>
              <a:t>(offre nationale ministérielle de formation / plan régional / offre régionale interministérielle)</a:t>
            </a:r>
            <a:endParaRPr lang="fr-FR" dirty="0">
              <a:solidFill>
                <a:prstClr val="black"/>
              </a:solidFill>
              <a:latin typeface="Dosis" panose="02010503020202060003" pitchFamily="50" charset="0"/>
              <a:ea typeface="Yu Gothic Light" panose="020B0300000000000000" pitchFamily="34" charset="-128"/>
            </a:endParaRPr>
          </a:p>
        </p:txBody>
      </p:sp>
      <p:sp>
        <p:nvSpPr>
          <p:cNvPr id="20" name="AutoShape 26"/>
          <p:cNvSpPr>
            <a:spLocks noChangeArrowheads="1"/>
          </p:cNvSpPr>
          <p:nvPr>
            <p:custDataLst>
              <p:tags r:id="rId10"/>
            </p:custDataLst>
          </p:nvPr>
        </p:nvSpPr>
        <p:spPr bwMode="auto">
          <a:xfrm>
            <a:off x="5732147" y="783771"/>
            <a:ext cx="551913" cy="968683"/>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sp>
        <p:nvSpPr>
          <p:cNvPr id="22" name="AutoShape 26"/>
          <p:cNvSpPr>
            <a:spLocks noChangeArrowheads="1"/>
          </p:cNvSpPr>
          <p:nvPr>
            <p:custDataLst>
              <p:tags r:id="rId11"/>
            </p:custDataLst>
          </p:nvPr>
        </p:nvSpPr>
        <p:spPr bwMode="auto">
          <a:xfrm>
            <a:off x="5881688" y="5585027"/>
            <a:ext cx="288925" cy="315468"/>
          </a:xfrm>
          <a:prstGeom prst="downArrow">
            <a:avLst>
              <a:gd name="adj1" fmla="val 50000"/>
              <a:gd name="adj2" fmla="val 3736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solidFill>
                <a:prstClr val="black"/>
              </a:solidFill>
              <a:latin typeface="Arial" panose="020B0604020202020204" pitchFamily="34" charset="0"/>
            </a:endParaRPr>
          </a:p>
        </p:txBody>
      </p:sp>
      <p:pic>
        <p:nvPicPr>
          <p:cNvPr id="2" name="Image 1"/>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5780989" y="1801927"/>
            <a:ext cx="503072" cy="514909"/>
          </a:xfrm>
          <a:prstGeom prst="rect">
            <a:avLst/>
          </a:prstGeom>
        </p:spPr>
      </p:pic>
      <p:sp>
        <p:nvSpPr>
          <p:cNvPr id="10" name="AutoShape 19"/>
          <p:cNvSpPr>
            <a:spLocks noChangeArrowheads="1"/>
          </p:cNvSpPr>
          <p:nvPr>
            <p:custDataLst>
              <p:tags r:id="rId12"/>
            </p:custDataLst>
          </p:nvPr>
        </p:nvSpPr>
        <p:spPr bwMode="auto">
          <a:xfrm>
            <a:off x="4729957" y="1024775"/>
            <a:ext cx="2592388" cy="440035"/>
          </a:xfrm>
          <a:prstGeom prst="flowChartAlternateProcess">
            <a:avLst/>
          </a:prstGeom>
          <a:solidFill>
            <a:schemeClr val="bg1">
              <a:alpha val="80000"/>
            </a:schemeClr>
          </a:solidFill>
          <a:ln w="19050">
            <a:solidFill>
              <a:srgbClr val="800000"/>
            </a:solidFill>
            <a:miter lim="800000"/>
            <a:headEnd/>
            <a:tailEnd/>
          </a:ln>
          <a:effectLst/>
          <a:extLst/>
        </p:spPr>
        <p:txBody>
          <a:bodyPr wrap="none" anchor="ctr"/>
          <a:lstStyle>
            <a:lvl1pPr eaLnBrk="0" hangingPunct="0">
              <a:spcBef>
                <a:spcPct val="20000"/>
              </a:spcBef>
              <a:buFont typeface="Arial" panose="020B0604020202020204" pitchFamily="34" charset="0"/>
              <a:buChar char="•"/>
              <a:defRPr sz="3200">
                <a:solidFill>
                  <a:srgbClr val="00B050"/>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b="1" dirty="0" smtClean="0">
                <a:solidFill>
                  <a:prstClr val="black"/>
                </a:solidFill>
                <a:latin typeface="Dosis" panose="02010503020202060003" pitchFamily="50" charset="0"/>
                <a:ea typeface="Yu Gothic Light" panose="020B0300000000000000" pitchFamily="34" charset="-128"/>
              </a:rPr>
              <a:t>Autoévaluation </a:t>
            </a:r>
            <a:endParaRPr lang="fr-FR" altLang="fr-FR" sz="2000" b="1" dirty="0">
              <a:solidFill>
                <a:prstClr val="black"/>
              </a:solidFill>
              <a:latin typeface="Dosis" panose="02010503020202060003" pitchFamily="50" charset="0"/>
              <a:ea typeface="Yu Gothic Light" panose="020B0300000000000000" pitchFamily="34" charset="-128"/>
            </a:endParaRPr>
          </a:p>
        </p:txBody>
      </p:sp>
      <p:sp>
        <p:nvSpPr>
          <p:cNvPr id="3" name="Parchemin horizontal 2"/>
          <p:cNvSpPr/>
          <p:nvPr/>
        </p:nvSpPr>
        <p:spPr>
          <a:xfrm>
            <a:off x="4148766" y="5079259"/>
            <a:ext cx="3855990" cy="1225119"/>
          </a:xfrm>
          <a:prstGeom prst="horizontalScroll">
            <a:avLst/>
          </a:prstGeom>
          <a:solidFill>
            <a:schemeClr val="accent1">
              <a:alpha val="8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effectLst>
                  <a:outerShdw blurRad="38100" dist="38100" dir="2700000" algn="tl">
                    <a:srgbClr val="000000">
                      <a:alpha val="43137"/>
                    </a:srgbClr>
                  </a:outerShdw>
                </a:effectLst>
              </a:rPr>
              <a:t>Bilan de formation</a:t>
            </a:r>
          </a:p>
          <a:p>
            <a:pPr algn="ctr"/>
            <a:r>
              <a:rPr lang="fr-FR" sz="1600" dirty="0" smtClean="0"/>
              <a:t>Support à l’entretien d’évaluation</a:t>
            </a:r>
            <a:endParaRPr lang="fr-FR" sz="1600" dirty="0"/>
          </a:p>
        </p:txBody>
      </p:sp>
    </p:spTree>
    <p:extLst>
      <p:ext uri="{BB962C8B-B14F-4D97-AF65-F5344CB8AC3E}">
        <p14:creationId xmlns:p14="http://schemas.microsoft.com/office/powerpoint/2010/main" xmlns="" val="17414669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
        <p:nvSpPr>
          <p:cNvPr id="21" name="Titre 1"/>
          <p:cNvSpPr>
            <a:spLocks noGrp="1"/>
          </p:cNvSpPr>
          <p:nvPr>
            <p:ph type="title"/>
          </p:nvPr>
        </p:nvSpPr>
        <p:spPr>
          <a:xfrm>
            <a:off x="677334" y="364063"/>
            <a:ext cx="9621925" cy="1320800"/>
          </a:xfrm>
        </p:spPr>
        <p:txBody>
          <a:bodyPr>
            <a:noAutofit/>
          </a:bodyPr>
          <a:lstStyle/>
          <a:p>
            <a:r>
              <a:rPr lang="fr-FR" sz="4400" dirty="0" smtClean="0">
                <a:ea typeface="Yu Gothic Light" panose="020B0300000000000000" pitchFamily="34" charset="-128"/>
                <a:cs typeface="Microsoft JhengHei UI Light" panose="020B0304030504040204" pitchFamily="34" charset="-128"/>
              </a:rPr>
              <a:t>S’inscrire aux stages optionnels</a:t>
            </a:r>
            <a:endParaRPr lang="fr-FR" sz="4400" dirty="0">
              <a:ea typeface="Yu Gothic Light" panose="020B0300000000000000" pitchFamily="34" charset="-128"/>
              <a:cs typeface="Microsoft JhengHei UI Light" panose="020B0304030504040204" pitchFamily="34" charset="-128"/>
            </a:endParaRPr>
          </a:p>
        </p:txBody>
      </p:sp>
      <p:sp>
        <p:nvSpPr>
          <p:cNvPr id="8" name="Espace réservé du contenu 2"/>
          <p:cNvSpPr>
            <a:spLocks noGrp="1"/>
          </p:cNvSpPr>
          <p:nvPr>
            <p:ph idx="1"/>
          </p:nvPr>
        </p:nvSpPr>
        <p:spPr>
          <a:xfrm>
            <a:off x="677334" y="1846426"/>
            <a:ext cx="10351640" cy="4377498"/>
          </a:xfrm>
        </p:spPr>
        <p:txBody>
          <a:bodyPr>
            <a:normAutofit/>
          </a:bodyPr>
          <a:lstStyle/>
          <a:p>
            <a:r>
              <a:rPr lang="fr-FR" sz="3600" dirty="0">
                <a:cs typeface="Estrangelo Edessa" panose="03080600000000000000" pitchFamily="66" charset="0"/>
              </a:rPr>
              <a:t>Après avoir </a:t>
            </a:r>
            <a:r>
              <a:rPr lang="fr-FR" sz="3600" dirty="0" smtClean="0">
                <a:cs typeface="Estrangelo Edessa" panose="03080600000000000000" pitchFamily="66" charset="0"/>
              </a:rPr>
              <a:t>réalisé votre </a:t>
            </a:r>
            <a:r>
              <a:rPr lang="fr-FR" sz="3600" dirty="0">
                <a:cs typeface="Estrangelo Edessa" panose="03080600000000000000" pitchFamily="66" charset="0"/>
              </a:rPr>
              <a:t>démarche </a:t>
            </a:r>
            <a:r>
              <a:rPr lang="fr-FR" sz="3600" dirty="0" smtClean="0">
                <a:cs typeface="Estrangelo Edessa" panose="03080600000000000000" pitchFamily="66" charset="0"/>
              </a:rPr>
              <a:t>d’autoévaluation professionnelle…</a:t>
            </a:r>
            <a:endParaRPr lang="fr-FR" sz="3600" dirty="0">
              <a:cs typeface="Estrangelo Edessa" panose="03080600000000000000" pitchFamily="66" charset="0"/>
            </a:endParaRPr>
          </a:p>
          <a:p>
            <a:r>
              <a:rPr lang="fr-FR" sz="3600" dirty="0" smtClean="0">
                <a:cs typeface="Estrangelo Edessa" panose="03080600000000000000" pitchFamily="66" charset="0"/>
              </a:rPr>
              <a:t>Une procédure sera détaillée prochainement sur le portail de la fis.</a:t>
            </a:r>
          </a:p>
          <a:p>
            <a:endParaRPr lang="fr-FR" sz="3600" dirty="0">
              <a:cs typeface="Estrangelo Edessa" panose="03080600000000000000" pitchFamily="66" charset="0"/>
            </a:endParaRPr>
          </a:p>
        </p:txBody>
      </p:sp>
    </p:spTree>
    <p:extLst>
      <p:ext uri="{BB962C8B-B14F-4D97-AF65-F5344CB8AC3E}">
        <p14:creationId xmlns:p14="http://schemas.microsoft.com/office/powerpoint/2010/main" xmlns="" val="21926623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92411" y="2280478"/>
            <a:ext cx="7766936" cy="1646302"/>
          </a:xfrm>
        </p:spPr>
        <p:txBody>
          <a:bodyPr/>
          <a:lstStyle/>
          <a:p>
            <a:r>
              <a:rPr lang="fr-FR" dirty="0" smtClean="0">
                <a:ea typeface="Microsoft JhengHei UI Light" panose="020B0304030504040204" pitchFamily="34" charset="-128"/>
                <a:cs typeface="Microsoft JhengHei UI Light" panose="020B0304030504040204" pitchFamily="34" charset="-128"/>
              </a:rPr>
              <a:t>S’autoévaluer =</a:t>
            </a:r>
            <a:br>
              <a:rPr lang="fr-FR" dirty="0" smtClean="0">
                <a:ea typeface="Microsoft JhengHei UI Light" panose="020B0304030504040204" pitchFamily="34" charset="-128"/>
                <a:cs typeface="Microsoft JhengHei UI Light" panose="020B0304030504040204" pitchFamily="34" charset="-128"/>
              </a:rPr>
            </a:br>
            <a:r>
              <a:rPr lang="fr-FR" dirty="0" smtClean="0">
                <a:ea typeface="Microsoft JhengHei UI Light" panose="020B0304030504040204" pitchFamily="34" charset="-128"/>
                <a:cs typeface="Microsoft JhengHei UI Light" panose="020B0304030504040204" pitchFamily="34" charset="-128"/>
              </a:rPr>
              <a:t>Retour sur parcours</a:t>
            </a:r>
            <a:endParaRPr lang="fr-FR" dirty="0">
              <a:ea typeface="Microsoft JhengHei UI Light" panose="020B0304030504040204" pitchFamily="34" charset="-128"/>
              <a:cs typeface="Microsoft JhengHei UI Light" panose="020B0304030504040204" pitchFamily="34" charset="-128"/>
            </a:endParaRPr>
          </a:p>
        </p:txBody>
      </p:sp>
      <p:sp>
        <p:nvSpPr>
          <p:cNvPr id="3" name="Sous-titre 2"/>
          <p:cNvSpPr>
            <a:spLocks noGrp="1"/>
          </p:cNvSpPr>
          <p:nvPr>
            <p:ph type="subTitle" idx="1"/>
          </p:nvPr>
        </p:nvSpPr>
        <p:spPr>
          <a:xfrm>
            <a:off x="1592411" y="3926780"/>
            <a:ext cx="7766936" cy="1096899"/>
          </a:xfrm>
        </p:spPr>
        <p:txBody>
          <a:bodyPr>
            <a:normAutofit/>
          </a:bodyPr>
          <a:lstStyle/>
          <a:p>
            <a:endParaRPr lang="fr-FR" sz="2800" dirty="0">
              <a:ea typeface="Microsoft JhengHei UI Light" panose="020B0304030504040204" pitchFamily="34" charset="-128"/>
              <a:cs typeface="Microsoft JhengHei UI Light" panose="020B0304030504040204" pitchFamily="34" charset="-128"/>
            </a:endParaRPr>
          </a:p>
        </p:txBody>
      </p:sp>
      <p:sp>
        <p:nvSpPr>
          <p:cNvPr id="6" name="Espace réservé du pied de page 5"/>
          <p:cNvSpPr>
            <a:spLocks noGrp="1"/>
          </p:cNvSpPr>
          <p:nvPr>
            <p:ph type="ftr" sz="quarter" idx="11"/>
          </p:nvPr>
        </p:nvSpPr>
        <p:spPr/>
        <p:txBody>
          <a:bodyPr/>
          <a:lstStyle/>
          <a:p>
            <a:r>
              <a:rPr lang="fr-FR" smtClean="0"/>
              <a:t>Présentation générale fis 2016/2017</a:t>
            </a:r>
            <a:endParaRPr lang="en-US" dirty="0"/>
          </a:p>
        </p:txBody>
      </p:sp>
    </p:spTree>
    <p:extLst>
      <p:ext uri="{BB962C8B-B14F-4D97-AF65-F5344CB8AC3E}">
        <p14:creationId xmlns:p14="http://schemas.microsoft.com/office/powerpoint/2010/main" xmlns="" val="847293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3449" y="364063"/>
            <a:ext cx="9115810" cy="1320800"/>
          </a:xfrm>
        </p:spPr>
        <p:txBody>
          <a:bodyPr>
            <a:normAutofit/>
          </a:bodyPr>
          <a:lstStyle/>
          <a:p>
            <a:r>
              <a:rPr lang="fr-FR" sz="4000" dirty="0" smtClean="0">
                <a:ea typeface="Microsoft JhengHei UI Light" panose="020B0304030504040204" pitchFamily="34" charset="-128"/>
                <a:cs typeface="Microsoft JhengHei UI Light" panose="020B0304030504040204" pitchFamily="34" charset="-128"/>
              </a:rPr>
              <a:t>Un</a:t>
            </a:r>
            <a:r>
              <a:rPr lang="fr-FR" sz="4000" dirty="0" smtClean="0">
                <a:latin typeface="Dosis" panose="02010503020202060003" pitchFamily="50" charset="0"/>
                <a:ea typeface="Microsoft JhengHei UI Light" panose="020B0304030504040204" pitchFamily="34" charset="-128"/>
                <a:cs typeface="Microsoft JhengHei UI Light" panose="020B0304030504040204" pitchFamily="34" charset="-128"/>
              </a:rPr>
              <a:t> positionnement professionnel</a:t>
            </a:r>
            <a:endParaRPr lang="fr-FR" sz="4000" dirty="0">
              <a:latin typeface="Dosis" panose="02010503020202060003" pitchFamily="50" charset="0"/>
              <a:ea typeface="Microsoft JhengHei UI Light" panose="020B0304030504040204" pitchFamily="34" charset="-128"/>
              <a:cs typeface="Microsoft JhengHei UI Light" panose="020B0304030504040204" pitchFamily="34" charset="-128"/>
            </a:endParaRPr>
          </a:p>
        </p:txBody>
      </p:sp>
      <p:sp>
        <p:nvSpPr>
          <p:cNvPr id="6" name="Espace réservé du pied de page 5"/>
          <p:cNvSpPr>
            <a:spLocks noGrp="1"/>
          </p:cNvSpPr>
          <p:nvPr>
            <p:ph type="ftr" sz="quarter" idx="11"/>
          </p:nvPr>
        </p:nvSpPr>
        <p:spPr/>
        <p:txBody>
          <a:bodyPr/>
          <a:lstStyle/>
          <a:p>
            <a:r>
              <a:rPr lang="fr-FR" smtClean="0">
                <a:latin typeface="Dosis" panose="02010503020202060003" pitchFamily="50" charset="0"/>
              </a:rPr>
              <a:t>Présentation générale fis 2016/2017</a:t>
            </a:r>
            <a:endParaRPr lang="en-US" dirty="0">
              <a:latin typeface="Dosis" panose="02010503020202060003" pitchFamily="50" charset="0"/>
            </a:endParaRPr>
          </a:p>
        </p:txBody>
      </p:sp>
      <p:graphicFrame>
        <p:nvGraphicFramePr>
          <p:cNvPr id="8" name="Espace réservé du contenu 7"/>
          <p:cNvGraphicFramePr>
            <a:graphicFrameLocks noGrp="1"/>
          </p:cNvGraphicFramePr>
          <p:nvPr>
            <p:ph idx="1"/>
            <p:extLst/>
          </p:nvPr>
        </p:nvGraphicFramePr>
        <p:xfrm>
          <a:off x="1447808" y="1323190"/>
          <a:ext cx="8596668" cy="5327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ZoneTexte 9"/>
          <p:cNvSpPr txBox="1"/>
          <p:nvPr/>
        </p:nvSpPr>
        <p:spPr>
          <a:xfrm>
            <a:off x="1183449" y="1684863"/>
            <a:ext cx="8861027" cy="3108543"/>
          </a:xfrm>
          <a:prstGeom prst="rect">
            <a:avLst/>
          </a:prstGeom>
          <a:noFill/>
        </p:spPr>
        <p:txBody>
          <a:bodyPr wrap="square" rtlCol="0">
            <a:spAutoFit/>
          </a:bodyPr>
          <a:lstStyle/>
          <a:p>
            <a:pPr marL="342900" indent="-342900" algn="ctr">
              <a:buClr>
                <a:schemeClr val="accent2">
                  <a:lumMod val="75000"/>
                </a:schemeClr>
              </a:buClr>
              <a:buFont typeface="Arial" panose="020B0604020202020204" pitchFamily="34" charset="0"/>
              <a:buChar char="•"/>
            </a:pPr>
            <a:r>
              <a:rPr lang="fr-FR" sz="2800" dirty="0" smtClean="0">
                <a:latin typeface="Dosis" panose="02010503020202060003" pitchFamily="50" charset="0"/>
                <a:cs typeface="Estrangelo Edessa" panose="03080600000000000000" pitchFamily="66" charset="0"/>
              </a:rPr>
              <a:t>Identifier </a:t>
            </a:r>
            <a:r>
              <a:rPr lang="fr-FR" sz="2800" dirty="0">
                <a:latin typeface="Dosis" panose="02010503020202060003" pitchFamily="50" charset="0"/>
                <a:cs typeface="Estrangelo Edessa" panose="03080600000000000000" pitchFamily="66" charset="0"/>
              </a:rPr>
              <a:t>et </a:t>
            </a:r>
            <a:r>
              <a:rPr lang="fr-FR" sz="2800" dirty="0" smtClean="0">
                <a:latin typeface="Dosis" panose="02010503020202060003" pitchFamily="50" charset="0"/>
                <a:cs typeface="Estrangelo Edessa" panose="03080600000000000000" pitchFamily="66" charset="0"/>
              </a:rPr>
              <a:t>analyser </a:t>
            </a:r>
            <a:r>
              <a:rPr lang="fr-FR" sz="2800" dirty="0">
                <a:latin typeface="Dosis" panose="02010503020202060003" pitchFamily="50" charset="0"/>
                <a:cs typeface="Estrangelo Edessa" panose="03080600000000000000" pitchFamily="66" charset="0"/>
              </a:rPr>
              <a:t>les principales expériences constitutives de son parcours (professionnel, associatif, formation, sportif</a:t>
            </a:r>
            <a:r>
              <a:rPr lang="fr-FR" sz="2800" dirty="0" smtClean="0">
                <a:latin typeface="Dosis" panose="02010503020202060003" pitchFamily="50" charset="0"/>
                <a:cs typeface="Estrangelo Edessa" panose="03080600000000000000" pitchFamily="66" charset="0"/>
              </a:rPr>
              <a:t>…)</a:t>
            </a:r>
            <a:endParaRPr lang="fr-FR" sz="2800" dirty="0">
              <a:latin typeface="Dosis" panose="02010503020202060003" pitchFamily="50" charset="0"/>
              <a:cs typeface="Estrangelo Edessa" panose="03080600000000000000" pitchFamily="66" charset="0"/>
            </a:endParaRPr>
          </a:p>
          <a:p>
            <a:pPr marL="342900" indent="-342900" algn="ctr">
              <a:buClr>
                <a:schemeClr val="accent2">
                  <a:lumMod val="75000"/>
                </a:schemeClr>
              </a:buClr>
              <a:buFont typeface="Arial" panose="020B0604020202020204" pitchFamily="34" charset="0"/>
              <a:buChar char="•"/>
            </a:pPr>
            <a:r>
              <a:rPr lang="fr-FR" sz="2800" dirty="0" smtClean="0">
                <a:latin typeface="Dosis" panose="02010503020202060003" pitchFamily="50" charset="0"/>
                <a:cs typeface="Estrangelo Edessa" panose="03080600000000000000" pitchFamily="66" charset="0"/>
              </a:rPr>
              <a:t>identifier </a:t>
            </a:r>
            <a:r>
              <a:rPr lang="fr-FR" sz="2800" dirty="0">
                <a:latin typeface="Dosis" panose="02010503020202060003" pitchFamily="50" charset="0"/>
                <a:cs typeface="Estrangelo Edessa" panose="03080600000000000000" pitchFamily="66" charset="0"/>
              </a:rPr>
              <a:t>et </a:t>
            </a:r>
            <a:r>
              <a:rPr lang="fr-FR" sz="2800" dirty="0" smtClean="0">
                <a:latin typeface="Dosis" panose="02010503020202060003" pitchFamily="50" charset="0"/>
                <a:cs typeface="Estrangelo Edessa" panose="03080600000000000000" pitchFamily="66" charset="0"/>
              </a:rPr>
              <a:t>évaluer </a:t>
            </a:r>
            <a:r>
              <a:rPr lang="fr-FR" sz="2800" dirty="0">
                <a:latin typeface="Dosis" panose="02010503020202060003" pitchFamily="50" charset="0"/>
                <a:cs typeface="Estrangelo Edessa" panose="03080600000000000000" pitchFamily="66" charset="0"/>
              </a:rPr>
              <a:t>les compétences acquises ;</a:t>
            </a:r>
          </a:p>
          <a:p>
            <a:pPr marL="342900" indent="-342900" algn="ctr">
              <a:buClr>
                <a:schemeClr val="accent2">
                  <a:lumMod val="75000"/>
                </a:schemeClr>
              </a:buClr>
              <a:buFont typeface="Arial" panose="020B0604020202020204" pitchFamily="34" charset="0"/>
              <a:buChar char="•"/>
            </a:pPr>
            <a:r>
              <a:rPr lang="fr-FR" sz="2800" dirty="0" smtClean="0">
                <a:latin typeface="Dosis" panose="02010503020202060003" pitchFamily="50" charset="0"/>
                <a:cs typeface="Estrangelo Edessa" panose="03080600000000000000" pitchFamily="66" charset="0"/>
              </a:rPr>
              <a:t>apprendre </a:t>
            </a:r>
            <a:r>
              <a:rPr lang="fr-FR" sz="2800" dirty="0">
                <a:latin typeface="Dosis" panose="02010503020202060003" pitchFamily="50" charset="0"/>
                <a:cs typeface="Estrangelo Edessa" panose="03080600000000000000" pitchFamily="66" charset="0"/>
              </a:rPr>
              <a:t>à connaître le métier, les missions et les compétences des agents du même corps ;</a:t>
            </a:r>
          </a:p>
          <a:p>
            <a:pPr marL="342900" indent="-342900" algn="ctr">
              <a:buClr>
                <a:schemeClr val="accent2">
                  <a:lumMod val="75000"/>
                </a:schemeClr>
              </a:buClr>
              <a:buFont typeface="Arial" panose="020B0604020202020204" pitchFamily="34" charset="0"/>
              <a:buChar char="•"/>
            </a:pPr>
            <a:r>
              <a:rPr lang="fr-FR" sz="2800" dirty="0" smtClean="0">
                <a:latin typeface="Dosis" panose="02010503020202060003" pitchFamily="50" charset="0"/>
                <a:cs typeface="Estrangelo Edessa" panose="03080600000000000000" pitchFamily="66" charset="0"/>
              </a:rPr>
              <a:t>analyser </a:t>
            </a:r>
            <a:r>
              <a:rPr lang="fr-FR" sz="2800" dirty="0">
                <a:latin typeface="Dosis" panose="02010503020202060003" pitchFamily="50" charset="0"/>
                <a:cs typeface="Estrangelo Edessa" panose="03080600000000000000" pitchFamily="66" charset="0"/>
              </a:rPr>
              <a:t>le poste confié ;</a:t>
            </a:r>
          </a:p>
          <a:p>
            <a:pPr marL="342900" indent="-342900" algn="ctr">
              <a:buClr>
                <a:schemeClr val="accent2">
                  <a:lumMod val="75000"/>
                </a:schemeClr>
              </a:buClr>
              <a:buFont typeface="Arial" panose="020B0604020202020204" pitchFamily="34" charset="0"/>
              <a:buChar char="•"/>
            </a:pPr>
            <a:r>
              <a:rPr lang="fr-FR" sz="2800" dirty="0" smtClean="0">
                <a:latin typeface="Dosis" panose="02010503020202060003" pitchFamily="50" charset="0"/>
                <a:cs typeface="Estrangelo Edessa" panose="03080600000000000000" pitchFamily="66" charset="0"/>
              </a:rPr>
              <a:t>repérer </a:t>
            </a:r>
            <a:r>
              <a:rPr lang="fr-FR" sz="2800" dirty="0">
                <a:latin typeface="Dosis" panose="02010503020202060003" pitchFamily="50" charset="0"/>
                <a:cs typeface="Estrangelo Edessa" panose="03080600000000000000" pitchFamily="66" charset="0"/>
              </a:rPr>
              <a:t>les compétences à construire</a:t>
            </a:r>
            <a:r>
              <a:rPr lang="fr-FR" sz="2800" dirty="0" smtClean="0">
                <a:latin typeface="Dosis" panose="02010503020202060003" pitchFamily="50" charset="0"/>
                <a:cs typeface="Estrangelo Edessa" panose="03080600000000000000" pitchFamily="66" charset="0"/>
              </a:rPr>
              <a:t>.</a:t>
            </a:r>
            <a:endParaRPr lang="fr-FR" sz="2800" dirty="0">
              <a:latin typeface="Dosis" panose="02010503020202060003" pitchFamily="50" charset="0"/>
              <a:cs typeface="Estrangelo Edessa" panose="03080600000000000000" pitchFamily="66" charset="0"/>
            </a:endParaRPr>
          </a:p>
        </p:txBody>
      </p:sp>
    </p:spTree>
    <p:extLst>
      <p:ext uri="{BB962C8B-B14F-4D97-AF65-F5344CB8AC3E}">
        <p14:creationId xmlns:p14="http://schemas.microsoft.com/office/powerpoint/2010/main" xmlns="" val="26828230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latin typeface="Dosis" panose="02010503020202060003" pitchFamily="50" charset="0"/>
              </a:rPr>
              <a:t>Présentation générale fis 2016/2017</a:t>
            </a:r>
            <a:endParaRPr lang="en-US" dirty="0">
              <a:latin typeface="Dosis" panose="02010503020202060003" pitchFamily="50" charset="0"/>
            </a:endParaRPr>
          </a:p>
        </p:txBody>
      </p:sp>
      <p:graphicFrame>
        <p:nvGraphicFramePr>
          <p:cNvPr id="8" name="Espace réservé du contenu 7"/>
          <p:cNvGraphicFramePr>
            <a:graphicFrameLocks noGrp="1"/>
          </p:cNvGraphicFramePr>
          <p:nvPr>
            <p:ph idx="1"/>
            <p:extLst>
              <p:ext uri="{D42A27DB-BD31-4B8C-83A1-F6EECF244321}">
                <p14:modId xmlns:p14="http://schemas.microsoft.com/office/powerpoint/2010/main" xmlns="" val="567089694"/>
              </p:ext>
            </p:extLst>
          </p:nvPr>
        </p:nvGraphicFramePr>
        <p:xfrm>
          <a:off x="3001915" y="1267969"/>
          <a:ext cx="5998020" cy="4773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re 1"/>
          <p:cNvSpPr txBox="1">
            <a:spLocks/>
          </p:cNvSpPr>
          <p:nvPr/>
        </p:nvSpPr>
        <p:spPr>
          <a:xfrm>
            <a:off x="1183449" y="364063"/>
            <a:ext cx="9115810"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Dosis" panose="02010503020202060003" pitchFamily="50"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4000" dirty="0" smtClean="0">
                <a:solidFill>
                  <a:schemeClr val="accent2">
                    <a:lumMod val="50000"/>
                  </a:schemeClr>
                </a:solidFill>
                <a:ea typeface="Microsoft JhengHei UI Light" panose="020B0304030504040204" pitchFamily="34" charset="-128"/>
                <a:cs typeface="Microsoft JhengHei UI Light" panose="020B0304030504040204" pitchFamily="34" charset="-128"/>
              </a:rPr>
              <a:t>Processus d’autoévaluation…</a:t>
            </a:r>
            <a:endParaRPr lang="fr-FR" sz="4000" dirty="0">
              <a:solidFill>
                <a:schemeClr val="accent2">
                  <a:lumMod val="50000"/>
                </a:schemeClr>
              </a:solidFill>
              <a:ea typeface="Microsoft JhengHei UI Light" panose="020B0304030504040204" pitchFamily="34" charset="-128"/>
              <a:cs typeface="Microsoft JhengHei UI Light" panose="020B0304030504040204" pitchFamily="34" charset="-128"/>
            </a:endParaRPr>
          </a:p>
        </p:txBody>
      </p:sp>
    </p:spTree>
    <p:extLst>
      <p:ext uri="{BB962C8B-B14F-4D97-AF65-F5344CB8AC3E}">
        <p14:creationId xmlns:p14="http://schemas.microsoft.com/office/powerpoint/2010/main" xmlns="" val="41980375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10.xml><?xml version="1.0" encoding="utf-8"?>
<p:tagLst xmlns:a="http://schemas.openxmlformats.org/drawingml/2006/main" xmlns:r="http://schemas.openxmlformats.org/officeDocument/2006/relationships" xmlns:p="http://schemas.openxmlformats.org/presentationml/2006/main">
  <p:tag name="NUM" val="14"/>
</p:tagLst>
</file>

<file path=ppt/tags/tag11.xml><?xml version="1.0" encoding="utf-8"?>
<p:tagLst xmlns:a="http://schemas.openxmlformats.org/drawingml/2006/main" xmlns:r="http://schemas.openxmlformats.org/officeDocument/2006/relationships" xmlns:p="http://schemas.openxmlformats.org/presentationml/2006/main">
  <p:tag name="NUM" val="14"/>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6"/>
</p:tagLst>
</file>

<file path=ppt/tags/tag16.xml><?xml version="1.0" encoding="utf-8"?>
<p:tagLst xmlns:a="http://schemas.openxmlformats.org/drawingml/2006/main" xmlns:r="http://schemas.openxmlformats.org/officeDocument/2006/relationships" xmlns:p="http://schemas.openxmlformats.org/presentationml/2006/main">
  <p:tag name="NUM" val="7"/>
</p:tagLst>
</file>

<file path=ppt/tags/tag17.xml><?xml version="1.0" encoding="utf-8"?>
<p:tagLst xmlns:a="http://schemas.openxmlformats.org/drawingml/2006/main" xmlns:r="http://schemas.openxmlformats.org/officeDocument/2006/relationships" xmlns:p="http://schemas.openxmlformats.org/presentationml/2006/main">
  <p:tag name="NUM" val="8"/>
</p:tagLst>
</file>

<file path=ppt/tags/tag18.xml><?xml version="1.0" encoding="utf-8"?>
<p:tagLst xmlns:a="http://schemas.openxmlformats.org/drawingml/2006/main" xmlns:r="http://schemas.openxmlformats.org/officeDocument/2006/relationships" xmlns:p="http://schemas.openxmlformats.org/presentationml/2006/main">
  <p:tag name="NUM" val="9"/>
</p:tagLst>
</file>

<file path=ppt/tags/tag19.xml><?xml version="1.0" encoding="utf-8"?>
<p:tagLst xmlns:a="http://schemas.openxmlformats.org/drawingml/2006/main" xmlns:r="http://schemas.openxmlformats.org/officeDocument/2006/relationships" xmlns:p="http://schemas.openxmlformats.org/presentationml/2006/main">
  <p:tag name="NUM" val="11"/>
</p:tagLst>
</file>

<file path=ppt/tags/tag2.xml><?xml version="1.0" encoding="utf-8"?>
<p:tagLst xmlns:a="http://schemas.openxmlformats.org/drawingml/2006/main" xmlns:r="http://schemas.openxmlformats.org/officeDocument/2006/relationships" xmlns:p="http://schemas.openxmlformats.org/presentationml/2006/main">
  <p:tag name="NUM" val="4"/>
</p:tagLst>
</file>

<file path=ppt/tags/tag20.xml><?xml version="1.0" encoding="utf-8"?>
<p:tagLst xmlns:a="http://schemas.openxmlformats.org/drawingml/2006/main" xmlns:r="http://schemas.openxmlformats.org/officeDocument/2006/relationships" xmlns:p="http://schemas.openxmlformats.org/presentationml/2006/main">
  <p:tag name="NUM" val="12"/>
</p:tagLst>
</file>

<file path=ppt/tags/tag21.xml><?xml version="1.0" encoding="utf-8"?>
<p:tagLst xmlns:a="http://schemas.openxmlformats.org/drawingml/2006/main" xmlns:r="http://schemas.openxmlformats.org/officeDocument/2006/relationships" xmlns:p="http://schemas.openxmlformats.org/presentationml/2006/main">
  <p:tag name="NUM" val="13"/>
</p:tagLst>
</file>

<file path=ppt/tags/tag22.xml><?xml version="1.0" encoding="utf-8"?>
<p:tagLst xmlns:a="http://schemas.openxmlformats.org/drawingml/2006/main" xmlns:r="http://schemas.openxmlformats.org/officeDocument/2006/relationships" xmlns:p="http://schemas.openxmlformats.org/presentationml/2006/main">
  <p:tag name="NUM" val="14"/>
</p:tagLst>
</file>

<file path=ppt/tags/tag23.xml><?xml version="1.0" encoding="utf-8"?>
<p:tagLst xmlns:a="http://schemas.openxmlformats.org/drawingml/2006/main" xmlns:r="http://schemas.openxmlformats.org/officeDocument/2006/relationships" xmlns:p="http://schemas.openxmlformats.org/presentationml/2006/main">
  <p:tag name="NUM" val="14"/>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6"/>
</p:tagLst>
</file>

<file path=ppt/tags/tag28.xml><?xml version="1.0" encoding="utf-8"?>
<p:tagLst xmlns:a="http://schemas.openxmlformats.org/drawingml/2006/main" xmlns:r="http://schemas.openxmlformats.org/officeDocument/2006/relationships" xmlns:p="http://schemas.openxmlformats.org/presentationml/2006/main">
  <p:tag name="NUM" val="7"/>
</p:tagLst>
</file>

<file path=ppt/tags/tag29.xml><?xml version="1.0" encoding="utf-8"?>
<p:tagLst xmlns:a="http://schemas.openxmlformats.org/drawingml/2006/main" xmlns:r="http://schemas.openxmlformats.org/officeDocument/2006/relationships" xmlns:p="http://schemas.openxmlformats.org/presentationml/2006/main">
  <p:tag name="NUM" val="8"/>
</p:tagLst>
</file>

<file path=ppt/tags/tag3.xml><?xml version="1.0" encoding="utf-8"?>
<p:tagLst xmlns:a="http://schemas.openxmlformats.org/drawingml/2006/main" xmlns:r="http://schemas.openxmlformats.org/officeDocument/2006/relationships" xmlns:p="http://schemas.openxmlformats.org/presentationml/2006/main">
  <p:tag name="NUM" val="6"/>
</p:tagLst>
</file>

<file path=ppt/tags/tag30.xml><?xml version="1.0" encoding="utf-8"?>
<p:tagLst xmlns:a="http://schemas.openxmlformats.org/drawingml/2006/main" xmlns:r="http://schemas.openxmlformats.org/officeDocument/2006/relationships" xmlns:p="http://schemas.openxmlformats.org/presentationml/2006/main">
  <p:tag name="NUM" val="9"/>
</p:tagLst>
</file>

<file path=ppt/tags/tag31.xml><?xml version="1.0" encoding="utf-8"?>
<p:tagLst xmlns:a="http://schemas.openxmlformats.org/drawingml/2006/main" xmlns:r="http://schemas.openxmlformats.org/officeDocument/2006/relationships" xmlns:p="http://schemas.openxmlformats.org/presentationml/2006/main">
  <p:tag name="NUM" val="11"/>
</p:tagLst>
</file>

<file path=ppt/tags/tag32.xml><?xml version="1.0" encoding="utf-8"?>
<p:tagLst xmlns:a="http://schemas.openxmlformats.org/drawingml/2006/main" xmlns:r="http://schemas.openxmlformats.org/officeDocument/2006/relationships" xmlns:p="http://schemas.openxmlformats.org/presentationml/2006/main">
  <p:tag name="NUM" val="12"/>
</p:tagLst>
</file>

<file path=ppt/tags/tag33.xml><?xml version="1.0" encoding="utf-8"?>
<p:tagLst xmlns:a="http://schemas.openxmlformats.org/drawingml/2006/main" xmlns:r="http://schemas.openxmlformats.org/officeDocument/2006/relationships" xmlns:p="http://schemas.openxmlformats.org/presentationml/2006/main">
  <p:tag name="NUM" val="13"/>
</p:tagLst>
</file>

<file path=ppt/tags/tag34.xml><?xml version="1.0" encoding="utf-8"?>
<p:tagLst xmlns:a="http://schemas.openxmlformats.org/drawingml/2006/main" xmlns:r="http://schemas.openxmlformats.org/officeDocument/2006/relationships" xmlns:p="http://schemas.openxmlformats.org/presentationml/2006/main">
  <p:tag name="NUM" val="14"/>
</p:tagLst>
</file>

<file path=ppt/tags/tag35.xml><?xml version="1.0" encoding="utf-8"?>
<p:tagLst xmlns:a="http://schemas.openxmlformats.org/drawingml/2006/main" xmlns:r="http://schemas.openxmlformats.org/officeDocument/2006/relationships" xmlns:p="http://schemas.openxmlformats.org/presentationml/2006/main">
  <p:tag name="NUM" val="14"/>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8"/>
</p:tagLst>
</file>

<file path=ppt/tags/tag6.xml><?xml version="1.0" encoding="utf-8"?>
<p:tagLst xmlns:a="http://schemas.openxmlformats.org/drawingml/2006/main" xmlns:r="http://schemas.openxmlformats.org/officeDocument/2006/relationships" xmlns:p="http://schemas.openxmlformats.org/presentationml/2006/main">
  <p:tag name="NUM" val="9"/>
</p:tagLst>
</file>

<file path=ppt/tags/tag7.xml><?xml version="1.0" encoding="utf-8"?>
<p:tagLst xmlns:a="http://schemas.openxmlformats.org/drawingml/2006/main" xmlns:r="http://schemas.openxmlformats.org/officeDocument/2006/relationships" xmlns:p="http://schemas.openxmlformats.org/presentationml/2006/main">
  <p:tag name="NUM" val="11"/>
</p:tagLst>
</file>

<file path=ppt/tags/tag8.xml><?xml version="1.0" encoding="utf-8"?>
<p:tagLst xmlns:a="http://schemas.openxmlformats.org/drawingml/2006/main" xmlns:r="http://schemas.openxmlformats.org/officeDocument/2006/relationships" xmlns:p="http://schemas.openxmlformats.org/presentationml/2006/main">
  <p:tag name="NUM" val="12"/>
</p:tagLst>
</file>

<file path=ppt/tags/tag9.xml><?xml version="1.0" encoding="utf-8"?>
<p:tagLst xmlns:a="http://schemas.openxmlformats.org/drawingml/2006/main" xmlns:r="http://schemas.openxmlformats.org/officeDocument/2006/relationships" xmlns:p="http://schemas.openxmlformats.org/presentationml/2006/main">
  <p:tag name="NUM" val="13"/>
</p:tagLst>
</file>

<file path=ppt/theme/theme1.xml><?xml version="1.0" encoding="utf-8"?>
<a:theme xmlns:a="http://schemas.openxmlformats.org/drawingml/2006/main" name="Facette">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Personnalisé 1">
      <a:majorFont>
        <a:latin typeface="Dosis"/>
        <a:ea typeface=""/>
        <a:cs typeface=""/>
      </a:majorFont>
      <a:minorFont>
        <a:latin typeface="Dosis"/>
        <a:ea typeface=""/>
        <a:cs typeface=""/>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2653</TotalTime>
  <Words>2027</Words>
  <Application>Microsoft Office PowerPoint</Application>
  <PresentationFormat>Personnalisé</PresentationFormat>
  <Paragraphs>314</Paragraphs>
  <Slides>34</Slides>
  <Notes>14</Notes>
  <HiddenSlides>0</HiddenSlides>
  <MMClips>0</MMClips>
  <ScaleCrop>false</ScaleCrop>
  <HeadingPairs>
    <vt:vector size="4" baseType="variant">
      <vt:variant>
        <vt:lpstr>Thème</vt:lpstr>
      </vt:variant>
      <vt:variant>
        <vt:i4>1</vt:i4>
      </vt:variant>
      <vt:variant>
        <vt:lpstr>Titres des diapositives</vt:lpstr>
      </vt:variant>
      <vt:variant>
        <vt:i4>34</vt:i4>
      </vt:variant>
    </vt:vector>
  </HeadingPairs>
  <TitlesOfParts>
    <vt:vector size="35" baseType="lpstr">
      <vt:lpstr>Facette</vt:lpstr>
      <vt:lpstr>Bienvenue </vt:lpstr>
      <vt:lpstr>Un socle commun et des options individuelles</vt:lpstr>
      <vt:lpstr>Diapositive 3</vt:lpstr>
      <vt:lpstr>Diapositive 4</vt:lpstr>
      <vt:lpstr>Diapositive 5</vt:lpstr>
      <vt:lpstr>S’inscrire aux stages optionnels</vt:lpstr>
      <vt:lpstr>S’autoévaluer = Retour sur parcours</vt:lpstr>
      <vt:lpstr>Un positionnement professionnel</vt:lpstr>
      <vt:lpstr>Diapositive 9</vt:lpstr>
      <vt:lpstr>Individualisation et suivi</vt:lpstr>
      <vt:lpstr>Activation de la mémoire Partage d’expérience (récapitulatif des items)</vt:lpstr>
      <vt:lpstr>Se connaître … pour mieux se former</vt:lpstr>
      <vt:lpstr>Alex LAINE</vt:lpstr>
      <vt:lpstr>Compétent?</vt:lpstr>
      <vt:lpstr>Compétent?</vt:lpstr>
      <vt:lpstr>Compétent?</vt:lpstr>
      <vt:lpstr>Compétent?</vt:lpstr>
      <vt:lpstr>Entre être et avoir</vt:lpstr>
      <vt:lpstr>Etymologie (P. PEAUD)</vt:lpstr>
      <vt:lpstr>Etymologie</vt:lpstr>
      <vt:lpstr>Existence liée à la reconnaissance</vt:lpstr>
      <vt:lpstr>Evaluer les compétences</vt:lpstr>
      <vt:lpstr>Compétence et performance</vt:lpstr>
      <vt:lpstr>Autoévaluation…</vt:lpstr>
      <vt:lpstr>Le dossier de stage = refléter les acquis de l’expérience professionnelle</vt:lpstr>
      <vt:lpstr>Organisation &amp; finalités</vt:lpstr>
      <vt:lpstr>Mon cheminement</vt:lpstr>
      <vt:lpstr>Modélisation des enjeux</vt:lpstr>
      <vt:lpstr>Production de groupes</vt:lpstr>
      <vt:lpstr>Commande</vt:lpstr>
      <vt:lpstr>Se positionner comme cadre d’Etat</vt:lpstr>
      <vt:lpstr>Découvrir et maîtriser son environnement</vt:lpstr>
      <vt:lpstr>Se construire ses propres compétences</vt:lpstr>
      <vt:lpstr>Merci pour votre attention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FORMATION STATUTAIRE 2016</dc:title>
  <dc:creator>PAILLÉ Ludovic</dc:creator>
  <cp:lastModifiedBy>Ludo-p</cp:lastModifiedBy>
  <cp:revision>157</cp:revision>
  <cp:lastPrinted>2016-09-12T06:33:39Z</cp:lastPrinted>
  <dcterms:created xsi:type="dcterms:W3CDTF">2016-01-09T18:59:12Z</dcterms:created>
  <dcterms:modified xsi:type="dcterms:W3CDTF">2016-09-16T19:27:02Z</dcterms:modified>
</cp:coreProperties>
</file>